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516" r:id="rId2"/>
    <p:sldId id="432" r:id="rId3"/>
    <p:sldId id="395" r:id="rId4"/>
    <p:sldId id="402" r:id="rId5"/>
    <p:sldId id="518" r:id="rId6"/>
    <p:sldId id="403" r:id="rId7"/>
    <p:sldId id="521" r:id="rId8"/>
    <p:sldId id="398" r:id="rId9"/>
    <p:sldId id="520" r:id="rId10"/>
    <p:sldId id="405" r:id="rId11"/>
    <p:sldId id="519" r:id="rId12"/>
    <p:sldId id="406" r:id="rId13"/>
    <p:sldId id="407" r:id="rId14"/>
    <p:sldId id="509" r:id="rId15"/>
    <p:sldId id="510" r:id="rId16"/>
    <p:sldId id="511" r:id="rId17"/>
    <p:sldId id="51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Isaacs (US - NC)" initials="KI(-N"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4" autoAdjust="0"/>
    <p:restoredTop sz="58961" autoAdjust="0"/>
  </p:normalViewPr>
  <p:slideViewPr>
    <p:cSldViewPr>
      <p:cViewPr>
        <p:scale>
          <a:sx n="61" d="100"/>
          <a:sy n="61" d="100"/>
        </p:scale>
        <p:origin x="-1284" y="-72"/>
      </p:cViewPr>
      <p:guideLst>
        <p:guide orient="horz" pos="2160"/>
        <p:guide pos="2880"/>
      </p:guideLst>
    </p:cSldViewPr>
  </p:slideViewPr>
  <p:notesTextViewPr>
    <p:cViewPr>
      <p:scale>
        <a:sx n="1" d="1"/>
        <a:sy n="1" d="1"/>
      </p:scale>
      <p:origin x="0" y="0"/>
    </p:cViewPr>
  </p:notesTextViewPr>
  <p:sorterViewPr>
    <p:cViewPr>
      <p:scale>
        <a:sx n="66" d="100"/>
        <a:sy n="66" d="100"/>
      </p:scale>
      <p:origin x="0" y="8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7D9A879-DC38-4849-A4E3-4192A42720F0}" type="datetimeFigureOut">
              <a:rPr lang="en-US" smtClean="0"/>
              <a:pPr/>
              <a:t>1/2/2013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E4A43B6-A606-4ECE-A07A-4E5EF64797A8}" type="slidenum">
              <a:rPr lang="en-US" smtClean="0"/>
              <a:pPr/>
              <a:t>‹#›</a:t>
            </a:fld>
            <a:endParaRPr lang="en-US" dirty="0"/>
          </a:p>
        </p:txBody>
      </p:sp>
    </p:spTree>
    <p:extLst>
      <p:ext uri="{BB962C8B-B14F-4D97-AF65-F5344CB8AC3E}">
        <p14:creationId xmlns:p14="http://schemas.microsoft.com/office/powerpoint/2010/main" val="3660103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2EA680-CC7A-45E5-ACE4-37C4BD1A3771}" type="datetimeFigureOut">
              <a:rPr lang="en-US" smtClean="0"/>
              <a:pPr/>
              <a:t>1/2/2013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3EBE4B-BA55-4903-88A2-F431D3BED5CA}" type="slidenum">
              <a:rPr lang="en-US" smtClean="0"/>
              <a:pPr/>
              <a:t>‹#›</a:t>
            </a:fld>
            <a:endParaRPr lang="en-US" dirty="0"/>
          </a:p>
        </p:txBody>
      </p:sp>
    </p:spTree>
    <p:extLst>
      <p:ext uri="{BB962C8B-B14F-4D97-AF65-F5344CB8AC3E}">
        <p14:creationId xmlns:p14="http://schemas.microsoft.com/office/powerpoint/2010/main" val="2544835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09" indent="-285734">
              <a:defRPr>
                <a:solidFill>
                  <a:schemeClr val="tx1"/>
                </a:solidFill>
                <a:latin typeface="Times New Roman" pitchFamily="18" charset="0"/>
              </a:defRPr>
            </a:lvl2pPr>
            <a:lvl3pPr marL="1142937" indent="-228587">
              <a:defRPr>
                <a:solidFill>
                  <a:schemeClr val="tx1"/>
                </a:solidFill>
                <a:latin typeface="Times New Roman" pitchFamily="18" charset="0"/>
              </a:defRPr>
            </a:lvl3pPr>
            <a:lvl4pPr marL="1600111" indent="-228587">
              <a:defRPr>
                <a:solidFill>
                  <a:schemeClr val="tx1"/>
                </a:solidFill>
                <a:latin typeface="Times New Roman" pitchFamily="18" charset="0"/>
              </a:defRPr>
            </a:lvl4pPr>
            <a:lvl5pPr marL="2057287" indent="-228587">
              <a:defRPr>
                <a:solidFill>
                  <a:schemeClr val="tx1"/>
                </a:solidFill>
                <a:latin typeface="Times New Roman" pitchFamily="18" charset="0"/>
              </a:defRPr>
            </a:lvl5pPr>
            <a:lvl6pPr marL="2514461" indent="-228587" eaLnBrk="0" fontAlgn="base" hangingPunct="0">
              <a:spcBef>
                <a:spcPct val="0"/>
              </a:spcBef>
              <a:spcAft>
                <a:spcPct val="0"/>
              </a:spcAft>
              <a:defRPr>
                <a:solidFill>
                  <a:schemeClr val="tx1"/>
                </a:solidFill>
                <a:latin typeface="Times New Roman" pitchFamily="18" charset="0"/>
              </a:defRPr>
            </a:lvl6pPr>
            <a:lvl7pPr marL="2971635" indent="-228587" eaLnBrk="0" fontAlgn="base" hangingPunct="0">
              <a:spcBef>
                <a:spcPct val="0"/>
              </a:spcBef>
              <a:spcAft>
                <a:spcPct val="0"/>
              </a:spcAft>
              <a:defRPr>
                <a:solidFill>
                  <a:schemeClr val="tx1"/>
                </a:solidFill>
                <a:latin typeface="Times New Roman" pitchFamily="18" charset="0"/>
              </a:defRPr>
            </a:lvl7pPr>
            <a:lvl8pPr marL="3428811" indent="-228587" eaLnBrk="0" fontAlgn="base" hangingPunct="0">
              <a:spcBef>
                <a:spcPct val="0"/>
              </a:spcBef>
              <a:spcAft>
                <a:spcPct val="0"/>
              </a:spcAft>
              <a:defRPr>
                <a:solidFill>
                  <a:schemeClr val="tx1"/>
                </a:solidFill>
                <a:latin typeface="Times New Roman" pitchFamily="18" charset="0"/>
              </a:defRPr>
            </a:lvl8pPr>
            <a:lvl9pPr marL="3885985" indent="-228587" eaLnBrk="0" fontAlgn="base" hangingPunct="0">
              <a:spcBef>
                <a:spcPct val="0"/>
              </a:spcBef>
              <a:spcAft>
                <a:spcPct val="0"/>
              </a:spcAft>
              <a:defRPr>
                <a:solidFill>
                  <a:schemeClr val="tx1"/>
                </a:solidFill>
                <a:latin typeface="Times New Roman" pitchFamily="18" charset="0"/>
              </a:defRPr>
            </a:lvl9pPr>
          </a:lstStyle>
          <a:p>
            <a:fld id="{A8489058-21CE-46B0-9A94-3751C14A6A1C}" type="slidenum">
              <a:rPr lang="en-US" smtClean="0">
                <a:solidFill>
                  <a:prstClr val="black"/>
                </a:solidFill>
              </a:rPr>
              <a:pPr/>
              <a:t>1</a:t>
            </a:fld>
            <a:endParaRPr lang="en-US" dirty="0" smtClean="0">
              <a:solidFill>
                <a:prstClr val="black"/>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Rationale</a:t>
            </a:r>
            <a:r>
              <a:rPr lang="en-US" baseline="0" dirty="0" smtClean="0"/>
              <a:t> for the bullets should be provided: </a:t>
            </a:r>
          </a:p>
          <a:p>
            <a:pPr marL="171450" indent="-171450">
              <a:buFontTx/>
              <a:buChar char="-"/>
            </a:pPr>
            <a:r>
              <a:rPr lang="en-US" baseline="0" dirty="0" smtClean="0"/>
              <a:t>Discontinue blood tests (no need to monitor safety here due to no product use)</a:t>
            </a:r>
          </a:p>
          <a:p>
            <a:pPr marL="171450" indent="-171450">
              <a:buFontTx/>
              <a:buChar char="-"/>
            </a:pPr>
            <a:r>
              <a:rPr lang="en-US" baseline="0" dirty="0" smtClean="0"/>
              <a:t>Discontinue plasma storage/self-collected swab (since these are adherence measures)</a:t>
            </a:r>
          </a:p>
          <a:p>
            <a:pPr marL="628650" lvl="1" indent="-171450">
              <a:buFontTx/>
              <a:buChar char="-"/>
            </a:pPr>
            <a:r>
              <a:rPr lang="en-US" baseline="0" dirty="0" smtClean="0"/>
              <a:t>NOTE: plasma is still collected, but this is done on a different schedule now (for </a:t>
            </a:r>
            <a:r>
              <a:rPr lang="en-US" baseline="0" dirty="0" err="1" smtClean="0"/>
              <a:t>seroconverters</a:t>
            </a:r>
            <a:r>
              <a:rPr lang="en-US" baseline="0" dirty="0" smtClean="0"/>
              <a:t>- 1, 3, 6, 12, 18 </a:t>
            </a:r>
            <a:r>
              <a:rPr lang="en-US" baseline="0" dirty="0" err="1" smtClean="0"/>
              <a:t>etc</a:t>
            </a:r>
            <a:r>
              <a:rPr lang="en-US" baseline="0" dirty="0" smtClean="0"/>
              <a:t>)</a:t>
            </a:r>
          </a:p>
          <a:p>
            <a:pPr marL="171450" indent="-171450">
              <a:buFontTx/>
              <a:buChar char="-"/>
            </a:pPr>
            <a:r>
              <a:rPr lang="en-US" baseline="0" dirty="0" smtClean="0"/>
              <a:t>No term visit (b/c purpose of this is to assess for delayed </a:t>
            </a:r>
            <a:r>
              <a:rPr lang="en-US" baseline="0" dirty="0" err="1" smtClean="0"/>
              <a:t>seroconversion</a:t>
            </a:r>
            <a:r>
              <a:rPr lang="en-US" baseline="0" dirty="0" smtClean="0"/>
              <a:t>)</a:t>
            </a:r>
          </a:p>
          <a:p>
            <a:pPr marL="171450" indent="-171450">
              <a:buFontTx/>
              <a:buChar char="-"/>
            </a:pPr>
            <a:r>
              <a:rPr lang="en-US" baseline="0" dirty="0" smtClean="0"/>
              <a:t>Add the labs at 1, 3, 6,12, 18, 24 until participant enrolls in MTN-015 for monitoring HIV status (documented on SLR CRF)</a:t>
            </a:r>
          </a:p>
          <a:p>
            <a:endParaRPr lang="en-US" baseline="0" dirty="0" smtClean="0"/>
          </a:p>
          <a:p>
            <a:r>
              <a:rPr lang="en-US" baseline="0" dirty="0" smtClean="0"/>
              <a:t>Additional Samples = stop if she enrolls in 015</a:t>
            </a:r>
          </a:p>
          <a:p>
            <a:endParaRPr lang="en-US" baseline="0" dirty="0" smtClean="0"/>
          </a:p>
          <a:p>
            <a:r>
              <a:rPr lang="en-US" dirty="0" smtClean="0"/>
              <a:t>All procedures for MTN-020 will continue </a:t>
            </a:r>
            <a:r>
              <a:rPr lang="en-US" b="1" i="1" dirty="0" smtClean="0"/>
              <a:t>except</a:t>
            </a:r>
            <a:r>
              <a:rPr lang="en-US" dirty="0" smtClean="0"/>
              <a:t> for the following:</a:t>
            </a:r>
          </a:p>
          <a:p>
            <a:pPr marL="457200" lvl="1" indent="0">
              <a:buNone/>
            </a:pPr>
            <a:endParaRPr lang="en-US" dirty="0" smtClean="0"/>
          </a:p>
          <a:p>
            <a:r>
              <a:rPr lang="en-US" dirty="0" smtClean="0"/>
              <a:t>The following procedures </a:t>
            </a:r>
            <a:r>
              <a:rPr lang="en-US" b="1" i="1" dirty="0" smtClean="0"/>
              <a:t>will be added </a:t>
            </a:r>
            <a:r>
              <a:rPr lang="en-US" dirty="0" smtClean="0"/>
              <a:t>as part of the regularly-scheduled MTN-020 study visits occurring 1, 3, 6, 12, 18, and 24 months following the visit with the positive rapid HIV test result. </a:t>
            </a:r>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10</a:t>
            </a:fld>
            <a:endParaRPr lang="en-US" dirty="0"/>
          </a:p>
        </p:txBody>
      </p:sp>
    </p:spTree>
    <p:extLst>
      <p:ext uri="{BB962C8B-B14F-4D97-AF65-F5344CB8AC3E}">
        <p14:creationId xmlns:p14="http://schemas.microsoft.com/office/powerpoint/2010/main" val="391492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11</a:t>
            </a:fld>
            <a:endParaRPr lang="en-US" dirty="0"/>
          </a:p>
        </p:txBody>
      </p:sp>
    </p:spTree>
    <p:extLst>
      <p:ext uri="{BB962C8B-B14F-4D97-AF65-F5344CB8AC3E}">
        <p14:creationId xmlns:p14="http://schemas.microsoft.com/office/powerpoint/2010/main" val="2363963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to tools in your</a:t>
            </a:r>
            <a:r>
              <a:rPr lang="en-US" baseline="0" dirty="0" smtClean="0"/>
              <a:t> notebook, discuss utility of each in tracking procedures for </a:t>
            </a:r>
            <a:r>
              <a:rPr lang="en-US" baseline="0" dirty="0" err="1" smtClean="0"/>
              <a:t>seroconverters</a:t>
            </a:r>
            <a:endParaRPr lang="en-US" baseline="0" dirty="0" smtClean="0"/>
          </a:p>
          <a:p>
            <a:endParaRPr lang="en-US" baseline="0" dirty="0" smtClean="0"/>
          </a:p>
          <a:p>
            <a:r>
              <a:rPr lang="en-US" baseline="0" dirty="0" smtClean="0"/>
              <a:t>Visit windows for the collection of the </a:t>
            </a:r>
            <a:r>
              <a:rPr lang="en-US" baseline="0" dirty="0" err="1" smtClean="0"/>
              <a:t>seroconversion</a:t>
            </a:r>
            <a:r>
              <a:rPr lang="en-US" baseline="0" dirty="0" smtClean="0"/>
              <a:t> specimens are the same as the visit windows for the visit indicated. Samples should not be made up if missed. </a:t>
            </a:r>
          </a:p>
          <a:p>
            <a:endParaRPr lang="en-US" baseline="0" dirty="0" smtClean="0"/>
          </a:p>
        </p:txBody>
      </p:sp>
      <p:sp>
        <p:nvSpPr>
          <p:cNvPr id="4" name="Slide Number Placeholder 3"/>
          <p:cNvSpPr>
            <a:spLocks noGrp="1"/>
          </p:cNvSpPr>
          <p:nvPr>
            <p:ph type="sldNum" sz="quarter" idx="10"/>
          </p:nvPr>
        </p:nvSpPr>
        <p:spPr/>
        <p:txBody>
          <a:bodyPr/>
          <a:lstStyle/>
          <a:p>
            <a:fld id="{D43EBE4B-BA55-4903-88A2-F431D3BED5CA}" type="slidenum">
              <a:rPr lang="en-US" smtClean="0"/>
              <a:pPr/>
              <a:t>12</a:t>
            </a:fld>
            <a:endParaRPr lang="en-US" dirty="0"/>
          </a:p>
        </p:txBody>
      </p:sp>
    </p:spTree>
    <p:extLst>
      <p:ext uri="{BB962C8B-B14F-4D97-AF65-F5344CB8AC3E}">
        <p14:creationId xmlns:p14="http://schemas.microsoft.com/office/powerpoint/2010/main" val="3037317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a:t>
            </a:r>
            <a:r>
              <a:rPr lang="en-US" dirty="0" smtClean="0"/>
              <a:t>questions before we start</a:t>
            </a:r>
            <a:r>
              <a:rPr lang="en-US" baseline="0" dirty="0" smtClean="0"/>
              <a:t> the scenarios?</a:t>
            </a:r>
            <a:endParaRPr lang="en-US" dirty="0" smtClean="0"/>
          </a:p>
          <a:p>
            <a:endParaRPr lang="en-US" dirty="0" smtClean="0"/>
          </a:p>
          <a:p>
            <a:r>
              <a:rPr lang="en-US" baseline="0" dirty="0" smtClean="0"/>
              <a:t>Participants should get into small groups or partners, or just do together as a large group depending on time.</a:t>
            </a:r>
          </a:p>
        </p:txBody>
      </p:sp>
      <p:sp>
        <p:nvSpPr>
          <p:cNvPr id="4" name="Slide Number Placeholder 3"/>
          <p:cNvSpPr>
            <a:spLocks noGrp="1"/>
          </p:cNvSpPr>
          <p:nvPr>
            <p:ph type="sldNum" sz="quarter" idx="10"/>
          </p:nvPr>
        </p:nvSpPr>
        <p:spPr/>
        <p:txBody>
          <a:bodyPr/>
          <a:lstStyle/>
          <a:p>
            <a:fld id="{D43EBE4B-BA55-4903-88A2-F431D3BED5CA}" type="slidenum">
              <a:rPr lang="en-US" smtClean="0"/>
              <a:pPr/>
              <a:t>13</a:t>
            </a:fld>
            <a:endParaRPr lang="en-US" dirty="0"/>
          </a:p>
        </p:txBody>
      </p:sp>
    </p:spTree>
    <p:extLst>
      <p:ext uri="{BB962C8B-B14F-4D97-AF65-F5344CB8AC3E}">
        <p14:creationId xmlns:p14="http://schemas.microsoft.com/office/powerpoint/2010/main" val="3257948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14</a:t>
            </a:fld>
            <a:endParaRPr lang="en-US" dirty="0"/>
          </a:p>
        </p:txBody>
      </p:sp>
    </p:spTree>
    <p:extLst>
      <p:ext uri="{BB962C8B-B14F-4D97-AF65-F5344CB8AC3E}">
        <p14:creationId xmlns:p14="http://schemas.microsoft.com/office/powerpoint/2010/main" val="3794577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15</a:t>
            </a:fld>
            <a:endParaRPr lang="en-US" dirty="0"/>
          </a:p>
        </p:txBody>
      </p:sp>
    </p:spTree>
    <p:extLst>
      <p:ext uri="{BB962C8B-B14F-4D97-AF65-F5344CB8AC3E}">
        <p14:creationId xmlns:p14="http://schemas.microsoft.com/office/powerpoint/2010/main" val="37945774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16</a:t>
            </a:fld>
            <a:endParaRPr lang="en-US" dirty="0"/>
          </a:p>
        </p:txBody>
      </p:sp>
    </p:spTree>
    <p:extLst>
      <p:ext uri="{BB962C8B-B14F-4D97-AF65-F5344CB8AC3E}">
        <p14:creationId xmlns:p14="http://schemas.microsoft.com/office/powerpoint/2010/main" val="3794577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17</a:t>
            </a:fld>
            <a:endParaRPr lang="en-US" dirty="0"/>
          </a:p>
        </p:txBody>
      </p:sp>
    </p:spTree>
    <p:extLst>
      <p:ext uri="{BB962C8B-B14F-4D97-AF65-F5344CB8AC3E}">
        <p14:creationId xmlns:p14="http://schemas.microsoft.com/office/powerpoint/2010/main" val="3794577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Walk through</a:t>
            </a:r>
            <a:r>
              <a:rPr lang="en-US" baseline="0" dirty="0" smtClean="0"/>
              <a:t> of an annotated HIV algorithm at follow up. This focuses on the blood draws that are needed. </a:t>
            </a:r>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2</a:t>
            </a:fld>
            <a:endParaRPr lang="en-US" dirty="0"/>
          </a:p>
        </p:txBody>
      </p:sp>
    </p:spTree>
    <p:extLst>
      <p:ext uri="{BB962C8B-B14F-4D97-AF65-F5344CB8AC3E}">
        <p14:creationId xmlns:p14="http://schemas.microsoft.com/office/powerpoint/2010/main" val="1580396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a:t>
            </a:r>
            <a:r>
              <a:rPr lang="en-US" baseline="0" dirty="0" smtClean="0"/>
              <a:t> note </a:t>
            </a:r>
            <a:r>
              <a:rPr lang="en-US" baseline="0" dirty="0" smtClean="0"/>
              <a:t>HIV </a:t>
            </a:r>
            <a:r>
              <a:rPr lang="en-US" baseline="0" dirty="0" smtClean="0"/>
              <a:t>counseling will be covered in detail on Day 4 with counselors.</a:t>
            </a:r>
            <a:endParaRPr lang="en-US" dirty="0" smtClean="0"/>
          </a:p>
          <a:p>
            <a:endParaRPr lang="en-US" dirty="0" smtClean="0"/>
          </a:p>
          <a:p>
            <a:r>
              <a:rPr lang="en-US" dirty="0" smtClean="0"/>
              <a:t>First Bullet –</a:t>
            </a:r>
            <a:r>
              <a:rPr lang="en-US" baseline="0" dirty="0" smtClean="0"/>
              <a:t> highlight need to </a:t>
            </a:r>
            <a:r>
              <a:rPr lang="en-US" dirty="0" smtClean="0"/>
              <a:t>avoid rote repetition</a:t>
            </a:r>
          </a:p>
          <a:p>
            <a:r>
              <a:rPr lang="en-US" dirty="0" smtClean="0"/>
              <a:t>Second</a:t>
            </a:r>
            <a:r>
              <a:rPr lang="en-US" baseline="0" dirty="0" smtClean="0"/>
              <a:t> – think about as a site, will this be the same counselor, or different.  If different, how to ensure consistency of session?  How can documentation support this consistency?</a:t>
            </a:r>
            <a:endParaRPr lang="en-US" dirty="0" smtClean="0"/>
          </a:p>
          <a:p>
            <a:r>
              <a:rPr lang="en-US" dirty="0" smtClean="0"/>
              <a:t>Third:</a:t>
            </a:r>
            <a:r>
              <a:rPr lang="en-US" baseline="0" dirty="0" smtClean="0"/>
              <a:t> p</a:t>
            </a:r>
            <a:r>
              <a:rPr lang="en-US" dirty="0" smtClean="0"/>
              <a:t>rompt group – what does the term “</a:t>
            </a:r>
            <a:r>
              <a:rPr lang="en-US" b="1" dirty="0" smtClean="0"/>
              <a:t>client</a:t>
            </a:r>
            <a:r>
              <a:rPr lang="en-US" b="1" baseline="0" dirty="0" smtClean="0"/>
              <a:t> centered” </a:t>
            </a:r>
            <a:r>
              <a:rPr lang="en-US" baseline="0" dirty="0" smtClean="0"/>
              <a:t>mean to you?  Some possible responses/characteristics to highlight:</a:t>
            </a:r>
          </a:p>
          <a:p>
            <a:pPr lvl="1"/>
            <a:r>
              <a:rPr lang="en-US" dirty="0" smtClean="0"/>
              <a:t>Personalized/Tailored</a:t>
            </a:r>
          </a:p>
          <a:p>
            <a:pPr lvl="1"/>
            <a:r>
              <a:rPr lang="en-US" dirty="0" smtClean="0"/>
              <a:t>Non-judgmental</a:t>
            </a:r>
          </a:p>
          <a:p>
            <a:pPr lvl="1"/>
            <a:r>
              <a:rPr lang="en-US" dirty="0" smtClean="0"/>
              <a:t>Mutually respectful  </a:t>
            </a:r>
          </a:p>
          <a:p>
            <a:pPr lvl="1"/>
            <a:r>
              <a:rPr lang="en-US" sz="1200" kern="1200" dirty="0" smtClean="0">
                <a:solidFill>
                  <a:schemeClr val="tx1"/>
                </a:solidFill>
                <a:effectLst/>
                <a:latin typeface="+mn-lt"/>
                <a:ea typeface="+mn-ea"/>
                <a:cs typeface="+mn-cs"/>
              </a:rPr>
              <a:t>Responsive</a:t>
            </a:r>
            <a:r>
              <a:rPr lang="en-US" sz="1200" kern="1200" baseline="0" dirty="0" smtClean="0">
                <a:solidFill>
                  <a:schemeClr val="tx1"/>
                </a:solidFill>
                <a:effectLst/>
                <a:latin typeface="+mn-lt"/>
                <a:ea typeface="+mn-ea"/>
                <a:cs typeface="+mn-cs"/>
              </a:rPr>
              <a:t> to c</a:t>
            </a:r>
            <a:r>
              <a:rPr lang="en-US" sz="1200" kern="1200" dirty="0" smtClean="0">
                <a:solidFill>
                  <a:schemeClr val="tx1"/>
                </a:solidFill>
                <a:effectLst/>
                <a:latin typeface="+mn-lt"/>
                <a:ea typeface="+mn-ea"/>
                <a:cs typeface="+mn-cs"/>
              </a:rPr>
              <a:t>urrent participant needs (for information, education, support, motivation, skills-building, and/or referrals.)</a:t>
            </a:r>
          </a:p>
          <a:p>
            <a:pPr lvl="1"/>
            <a:r>
              <a:rPr lang="en-US" sz="1200" kern="1200" dirty="0" smtClean="0">
                <a:solidFill>
                  <a:schemeClr val="tx1"/>
                </a:solidFill>
                <a:effectLst/>
                <a:latin typeface="+mn-lt"/>
                <a:ea typeface="+mn-ea"/>
                <a:cs typeface="+mn-cs"/>
              </a:rPr>
              <a:t>Incremental</a:t>
            </a:r>
            <a:r>
              <a:rPr lang="en-US" sz="1200" kern="1200" baseline="0" dirty="0" smtClean="0">
                <a:solidFill>
                  <a:schemeClr val="tx1"/>
                </a:solidFill>
                <a:effectLst/>
                <a:latin typeface="+mn-lt"/>
                <a:ea typeface="+mn-ea"/>
                <a:cs typeface="+mn-cs"/>
              </a:rPr>
              <a:t> (may need to set smaller goals over time)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Participant-driven (participant identifies barriers/challenges/facilitators – counselor role is to support/facilitate development of strategies/goals to overcome)</a:t>
            </a:r>
            <a:endParaRPr lang="en-US" dirty="0" smtClean="0"/>
          </a:p>
          <a:p>
            <a:pPr lvl="1"/>
            <a:r>
              <a:rPr lang="en-US" sz="1200" kern="1200" baseline="0" dirty="0" smtClean="0">
                <a:solidFill>
                  <a:schemeClr val="tx1"/>
                </a:solidFill>
                <a:effectLst/>
                <a:latin typeface="+mn-lt"/>
                <a:ea typeface="+mn-ea"/>
                <a:cs typeface="+mn-cs"/>
              </a:rPr>
              <a:t>Supported/Facilitated by the counselor </a:t>
            </a:r>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3</a:t>
            </a:fld>
            <a:endParaRPr lang="en-US" dirty="0"/>
          </a:p>
        </p:txBody>
      </p:sp>
    </p:spTree>
    <p:extLst>
      <p:ext uri="{BB962C8B-B14F-4D97-AF65-F5344CB8AC3E}">
        <p14:creationId xmlns:p14="http://schemas.microsoft.com/office/powerpoint/2010/main" val="4274001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Questions</a:t>
            </a:r>
            <a:r>
              <a:rPr lang="en-US" baseline="0" dirty="0" smtClean="0"/>
              <a:t> for the group: </a:t>
            </a:r>
            <a:r>
              <a:rPr lang="en-US" dirty="0" smtClean="0"/>
              <a:t>What are your thoughts on documentation of “standard” HIV education and pre-test information at each visit? </a:t>
            </a:r>
            <a:r>
              <a:rPr lang="en-US" baseline="0" dirty="0" smtClean="0"/>
              <a:t> Tie back in efficiency concept – checklists can be used.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that there are not separate worksheets – after each entry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1" i="1" dirty="0" smtClean="0"/>
              <a:t>What information would be important to document?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0" i="0" dirty="0" smtClean="0"/>
              <a:t>Key</a:t>
            </a:r>
            <a:r>
              <a:rPr lang="en-US" b="0" i="0" baseline="0" dirty="0" smtClean="0"/>
              <a:t> concept: enough information is needed so that counseling can be continuous/built over time, whether it is the same counselor or not.  Don’t want to start from square one each and every time.  Not only would this be slightly annoying to the participant, but also a lot of extra work on the counselors part and inefficient – counseling should build over time.</a:t>
            </a:r>
            <a:endParaRPr lang="en-US" b="0" i="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Page 347 in binder</a:t>
            </a:r>
            <a:endParaRPr lang="en-US" sz="2400" dirty="0" smtClean="0"/>
          </a:p>
        </p:txBody>
      </p:sp>
      <p:sp>
        <p:nvSpPr>
          <p:cNvPr id="4" name="Slide Number Placeholder 3"/>
          <p:cNvSpPr>
            <a:spLocks noGrp="1"/>
          </p:cNvSpPr>
          <p:nvPr>
            <p:ph type="sldNum" sz="quarter" idx="10"/>
          </p:nvPr>
        </p:nvSpPr>
        <p:spPr/>
        <p:txBody>
          <a:bodyPr/>
          <a:lstStyle/>
          <a:p>
            <a:fld id="{D43EBE4B-BA55-4903-88A2-F431D3BED5CA}" type="slidenum">
              <a:rPr lang="en-US" smtClean="0"/>
              <a:pPr/>
              <a:t>4</a:t>
            </a:fld>
            <a:endParaRPr lang="en-US" dirty="0"/>
          </a:p>
        </p:txBody>
      </p:sp>
    </p:spTree>
    <p:extLst>
      <p:ext uri="{BB962C8B-B14F-4D97-AF65-F5344CB8AC3E}">
        <p14:creationId xmlns:p14="http://schemas.microsoft.com/office/powerpoint/2010/main" val="3221159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5</a:t>
            </a:fld>
            <a:endParaRPr lang="en-US" dirty="0"/>
          </a:p>
        </p:txBody>
      </p:sp>
    </p:spTree>
    <p:extLst>
      <p:ext uri="{BB962C8B-B14F-4D97-AF65-F5344CB8AC3E}">
        <p14:creationId xmlns:p14="http://schemas.microsoft.com/office/powerpoint/2010/main" val="2468755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Handout </a:t>
            </a:r>
            <a:r>
              <a:rPr lang="en-US" sz="1200" b="1" kern="1200" dirty="0" smtClean="0">
                <a:solidFill>
                  <a:schemeClr val="tx1"/>
                </a:solidFill>
                <a:effectLst/>
                <a:latin typeface="+mn-lt"/>
                <a:ea typeface="+mn-ea"/>
                <a:cs typeface="+mn-cs"/>
              </a:rPr>
              <a:t>= Section 6.5 from SSP</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following procedures must be </a:t>
            </a:r>
            <a:r>
              <a:rPr lang="en-US" sz="1200" b="1" kern="1200" dirty="0" smtClean="0">
                <a:solidFill>
                  <a:schemeClr val="tx1"/>
                </a:solidFill>
                <a:effectLst/>
                <a:latin typeface="+mn-lt"/>
                <a:ea typeface="+mn-ea"/>
                <a:cs typeface="+mn-cs"/>
              </a:rPr>
              <a:t>done the same day of a positive rapid HIV test result(s</a:t>
            </a:r>
            <a:r>
              <a:rPr lang="en-US" sz="1200" kern="1200" dirty="0" smtClean="0">
                <a:solidFill>
                  <a:schemeClr val="tx1"/>
                </a:solidFill>
                <a:effectLst/>
                <a:latin typeface="+mn-lt"/>
                <a:ea typeface="+mn-ea"/>
                <a:cs typeface="+mn-cs"/>
              </a:rPr>
              <a:t>) during follow-up: </a:t>
            </a:r>
          </a:p>
          <a:p>
            <a:r>
              <a:rPr lang="en-US" sz="1200" kern="1200" dirty="0" smtClean="0">
                <a:solidFill>
                  <a:schemeClr val="tx1"/>
                </a:solidFill>
                <a:effectLst/>
                <a:latin typeface="+mn-lt"/>
                <a:ea typeface="+mn-ea"/>
                <a:cs typeface="+mn-cs"/>
              </a:rPr>
              <a:t> </a:t>
            </a:r>
          </a:p>
          <a:p>
            <a:pPr lvl="0"/>
            <a:r>
              <a:rPr lang="en-US" sz="1200" b="1" kern="1200" dirty="0" smtClean="0">
                <a:solidFill>
                  <a:schemeClr val="tx1"/>
                </a:solidFill>
                <a:effectLst/>
                <a:latin typeface="+mn-lt"/>
                <a:ea typeface="+mn-ea"/>
                <a:cs typeface="+mn-cs"/>
              </a:rPr>
              <a:t>-Collect blood and send for Western Blot, HIV RNA, and CD4+ testing</a:t>
            </a:r>
            <a:r>
              <a:rPr lang="en-US" sz="1200" kern="1200" dirty="0" smtClean="0">
                <a:solidFill>
                  <a:schemeClr val="tx1"/>
                </a:solidFill>
                <a:effectLst/>
                <a:latin typeface="+mn-lt"/>
                <a:ea typeface="+mn-ea"/>
                <a:cs typeface="+mn-cs"/>
              </a:rPr>
              <a:t>. Record all results on a HIV Confirmatory Results CRF. The blood used for the Western Blot must be collected and labeled separately from the sample used for the HIV rapid tests. </a:t>
            </a:r>
          </a:p>
          <a:p>
            <a:pPr lvl="0"/>
            <a:r>
              <a:rPr lang="en-US" sz="1200" b="1" kern="1200" dirty="0" smtClean="0">
                <a:solidFill>
                  <a:schemeClr val="tx1"/>
                </a:solidFill>
                <a:effectLst/>
                <a:latin typeface="+mn-lt"/>
                <a:ea typeface="+mn-ea"/>
                <a:cs typeface="+mn-cs"/>
              </a:rPr>
              <a:t>-Collect blood for plasma storage</a:t>
            </a:r>
            <a:r>
              <a:rPr lang="en-US" sz="1200" kern="1200" dirty="0" smtClean="0">
                <a:solidFill>
                  <a:schemeClr val="tx1"/>
                </a:solidFill>
                <a:effectLst/>
                <a:latin typeface="+mn-lt"/>
                <a:ea typeface="+mn-ea"/>
                <a:cs typeface="+mn-cs"/>
              </a:rPr>
              <a:t> for future HIV seroconversion confirmation testing. Document collection on Monthly Laboratory Results CRF. </a:t>
            </a:r>
          </a:p>
          <a:p>
            <a:pPr lvl="0"/>
            <a:r>
              <a:rPr lang="en-US" sz="1200" kern="1200" dirty="0" smtClean="0">
                <a:solidFill>
                  <a:schemeClr val="tx1"/>
                </a:solidFill>
                <a:effectLst/>
                <a:latin typeface="+mn-lt"/>
                <a:ea typeface="+mn-ea"/>
                <a:cs typeface="+mn-cs"/>
              </a:rPr>
              <a:t>-Complete a</a:t>
            </a:r>
            <a:r>
              <a:rPr lang="en-US" sz="1200" b="1" kern="1200" dirty="0" smtClean="0">
                <a:solidFill>
                  <a:schemeClr val="tx1"/>
                </a:solidFill>
                <a:effectLst/>
                <a:latin typeface="+mn-lt"/>
                <a:ea typeface="+mn-ea"/>
                <a:cs typeface="+mn-cs"/>
              </a:rPr>
              <a:t> Vaginal Ring Request Slip</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Product Hold/Discontinuation Log CRF</a:t>
            </a:r>
            <a:r>
              <a:rPr lang="en-US" sz="1200" kern="1200" dirty="0" smtClean="0">
                <a:solidFill>
                  <a:schemeClr val="tx1"/>
                </a:solidFill>
                <a:effectLst/>
                <a:latin typeface="+mn-lt"/>
                <a:ea typeface="+mn-ea"/>
                <a:cs typeface="+mn-cs"/>
              </a:rPr>
              <a:t> to document the product hold.  </a:t>
            </a:r>
          </a:p>
          <a:p>
            <a:pPr lvl="0"/>
            <a:r>
              <a:rPr lang="en-US" sz="1200" kern="1200" dirty="0" smtClean="0">
                <a:solidFill>
                  <a:schemeClr val="tx1"/>
                </a:solidFill>
                <a:effectLst/>
                <a:latin typeface="+mn-lt"/>
                <a:ea typeface="+mn-ea"/>
                <a:cs typeface="+mn-cs"/>
              </a:rPr>
              <a:t>-Counsel the participant regarding her HIV status per SSP Section 12 and site SOPs; provide referrals per site SOPs</a:t>
            </a:r>
          </a:p>
          <a:p>
            <a:pPr lvl="0"/>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Perform all of the procedures listed above even if a participant’s rapid test results are discordant. </a:t>
            </a:r>
          </a:p>
          <a:p>
            <a:r>
              <a:rPr lang="en-US" sz="1200" kern="1200" dirty="0" smtClean="0">
                <a:solidFill>
                  <a:schemeClr val="tx1"/>
                </a:solidFill>
                <a:effectLst/>
                <a:latin typeface="+mn-lt"/>
                <a:ea typeface="+mn-ea"/>
                <a:cs typeface="+mn-cs"/>
              </a:rPr>
              <a:t> </a:t>
            </a:r>
          </a:p>
          <a:p>
            <a:pPr lvl="0"/>
            <a:r>
              <a:rPr lang="en-US" sz="1200" b="1" kern="1200" dirty="0" smtClean="0">
                <a:solidFill>
                  <a:schemeClr val="tx1"/>
                </a:solidFill>
                <a:effectLst/>
                <a:latin typeface="+mn-lt"/>
                <a:ea typeface="+mn-ea"/>
                <a:cs typeface="+mn-cs"/>
              </a:rPr>
              <a:t>For sites not doing finger stick for rapid HIV tests, the samples for Western Blot, HIV RNA, CD4+, and plasma storage are collected separately from the sample used for HIV rapid testing.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Provide rationale for sample</a:t>
            </a:r>
            <a:r>
              <a:rPr lang="en-US" sz="1200" kern="1200" baseline="0" dirty="0" smtClean="0">
                <a:solidFill>
                  <a:schemeClr val="tx1"/>
                </a:solidFill>
                <a:effectLst/>
                <a:latin typeface="+mn-lt"/>
                <a:ea typeface="+mn-ea"/>
                <a:cs typeface="+mn-cs"/>
              </a:rPr>
              <a:t> and what to do in the instance a sample is missed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6</a:t>
            </a:fld>
            <a:endParaRPr lang="en-US" dirty="0"/>
          </a:p>
        </p:txBody>
      </p:sp>
    </p:spTree>
    <p:extLst>
      <p:ext uri="{BB962C8B-B14F-4D97-AF65-F5344CB8AC3E}">
        <p14:creationId xmlns:p14="http://schemas.microsoft.com/office/powerpoint/2010/main" val="44795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This </a:t>
            </a:r>
            <a:r>
              <a:rPr lang="en-US" dirty="0" smtClean="0"/>
              <a:t>ACASI interview is administered at the time of product discontinuation and is not made up if missed. No further ACASI interviews will be administered for this participant.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ACASI can be administered at interim visit when WB</a:t>
            </a:r>
            <a:r>
              <a:rPr lang="en-US" baseline="0" dirty="0" smtClean="0"/>
              <a:t> results are provided, or at next scheduled visit.</a:t>
            </a:r>
            <a:endParaRPr lang="en-US" dirty="0" smtClean="0"/>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8</a:t>
            </a:fld>
            <a:endParaRPr lang="en-US" dirty="0"/>
          </a:p>
        </p:txBody>
      </p:sp>
    </p:spTree>
    <p:extLst>
      <p:ext uri="{BB962C8B-B14F-4D97-AF65-F5344CB8AC3E}">
        <p14:creationId xmlns:p14="http://schemas.microsoft.com/office/powerpoint/2010/main" val="2363963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9</a:t>
            </a:fld>
            <a:endParaRPr lang="en-US" dirty="0"/>
          </a:p>
        </p:txBody>
      </p:sp>
    </p:spTree>
    <p:extLst>
      <p:ext uri="{BB962C8B-B14F-4D97-AF65-F5344CB8AC3E}">
        <p14:creationId xmlns:p14="http://schemas.microsoft.com/office/powerpoint/2010/main" val="2363963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182B4ADE-9B5B-45FE-9555-9A59C1C7D43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6824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A6440BD-BAC0-4711-BF61-E6968EEB937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545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F5344AAC-E422-46A1-A53D-7508B0CF55D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520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E324899-96F6-43A7-8BE5-C757009198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7993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3FCC4B42-625D-4C4F-889C-D308A4DDD70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0245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5D0BC6B2-D524-4E0E-9C51-42EC4A90535B}"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1738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F74C4191-22D9-424B-9C0E-A9CCF072299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96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6C60ADC9-8333-4248-8FFB-1FF99A12D96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9799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801584B7-01B4-4A51-83F5-CBC29138CCA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0378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5C62A13A-81E7-446A-AE48-0E0E10F93311}"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4490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C3566AE6-28FA-43CB-9D14-3F568E6F47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6045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8DB2B9B8-1331-4CB0-B60D-F54DDFF36877}"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6619595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838200" y="2133600"/>
            <a:ext cx="7696200" cy="2057400"/>
          </a:xfrm>
        </p:spPr>
        <p:txBody>
          <a:bodyPr>
            <a:normAutofit fontScale="90000"/>
          </a:bodyPr>
          <a:lstStyle/>
          <a:p>
            <a:pPr algn="ctr" eaLnBrk="1" hangingPunct="1"/>
            <a:r>
              <a:rPr lang="en-US" sz="6000" b="1" dirty="0" smtClean="0"/>
              <a:t>HIV Counseling &amp;Testing</a:t>
            </a:r>
            <a:br>
              <a:rPr lang="en-US" sz="6000" b="1" dirty="0" smtClean="0"/>
            </a:br>
            <a:endParaRPr lang="en-US" sz="4400" b="1" dirty="0" smtClean="0"/>
          </a:p>
        </p:txBody>
      </p:sp>
      <p:pic>
        <p:nvPicPr>
          <p:cNvPr id="8"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69120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Modified Procedures for Seroconverters (Cont.)</a:t>
            </a:r>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042034" y="1892530"/>
            <a:ext cx="7126605" cy="4349520"/>
          </a:xfrm>
          <a:prstGeom prst="rect">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Freeform 7"/>
          <p:cNvSpPr/>
          <p:nvPr/>
        </p:nvSpPr>
        <p:spPr>
          <a:xfrm>
            <a:off x="4724400" y="2323259"/>
            <a:ext cx="3309366" cy="3150749"/>
          </a:xfrm>
          <a:custGeom>
            <a:avLst/>
            <a:gdLst>
              <a:gd name="connsiteX0" fmla="*/ 0 w 3309366"/>
              <a:gd name="connsiteY0" fmla="*/ 0 h 3150749"/>
              <a:gd name="connsiteX1" fmla="*/ 3309366 w 3309366"/>
              <a:gd name="connsiteY1" fmla="*/ 0 h 3150749"/>
              <a:gd name="connsiteX2" fmla="*/ 3309366 w 3309366"/>
              <a:gd name="connsiteY2" fmla="*/ 3150749 h 3150749"/>
              <a:gd name="connsiteX3" fmla="*/ 0 w 3309366"/>
              <a:gd name="connsiteY3" fmla="*/ 3150749 h 3150749"/>
              <a:gd name="connsiteX4" fmla="*/ 0 w 3309366"/>
              <a:gd name="connsiteY4" fmla="*/ 0 h 3150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9366" h="3150749">
                <a:moveTo>
                  <a:pt x="0" y="0"/>
                </a:moveTo>
                <a:lnTo>
                  <a:pt x="3309366" y="0"/>
                </a:lnTo>
                <a:lnTo>
                  <a:pt x="3309366" y="3150749"/>
                </a:lnTo>
                <a:lnTo>
                  <a:pt x="0" y="31507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6195" tIns="36195" rIns="36195" bIns="36195" numCol="1" spcCol="1270" anchor="t" anchorCtr="0">
            <a:noAutofit/>
          </a:bodyPr>
          <a:lstStyle/>
          <a:p>
            <a:pPr lvl="0" algn="l" defTabSz="844550">
              <a:lnSpc>
                <a:spcPct val="90000"/>
              </a:lnSpc>
              <a:spcBef>
                <a:spcPct val="0"/>
              </a:spcBef>
              <a:spcAft>
                <a:spcPct val="35000"/>
              </a:spcAft>
            </a:pPr>
            <a:r>
              <a:rPr lang="en-US" sz="1900" kern="1200" dirty="0" smtClean="0"/>
              <a:t>At 1, 3, 6, 12, 18, and 24 months following the visit with the positive rapid HIV test result: </a:t>
            </a:r>
          </a:p>
          <a:p>
            <a:pPr lvl="0" algn="l" defTabSz="844550">
              <a:lnSpc>
                <a:spcPct val="90000"/>
              </a:lnSpc>
              <a:spcBef>
                <a:spcPct val="0"/>
              </a:spcBef>
              <a:spcAft>
                <a:spcPct val="35000"/>
              </a:spcAft>
            </a:pPr>
            <a:r>
              <a:rPr lang="en-US" sz="1900" kern="1200" dirty="0" smtClean="0"/>
              <a:t>   - </a:t>
            </a:r>
            <a:r>
              <a:rPr lang="en-US" sz="1900" kern="1200" dirty="0" err="1" smtClean="0"/>
              <a:t>Seroconverter</a:t>
            </a:r>
            <a:r>
              <a:rPr lang="en-US" sz="1900" kern="1200" dirty="0" smtClean="0"/>
              <a:t> plasma storage</a:t>
            </a:r>
          </a:p>
          <a:p>
            <a:pPr lvl="0" algn="l" defTabSz="844550">
              <a:lnSpc>
                <a:spcPct val="90000"/>
              </a:lnSpc>
              <a:spcBef>
                <a:spcPct val="0"/>
              </a:spcBef>
              <a:spcAft>
                <a:spcPct val="35000"/>
              </a:spcAft>
            </a:pPr>
            <a:r>
              <a:rPr lang="en-US" sz="1900" kern="1200" dirty="0" smtClean="0"/>
              <a:t>   - CD4+ T cell count</a:t>
            </a:r>
          </a:p>
          <a:p>
            <a:pPr lvl="0" algn="l" defTabSz="844550">
              <a:lnSpc>
                <a:spcPct val="90000"/>
              </a:lnSpc>
              <a:spcBef>
                <a:spcPct val="0"/>
              </a:spcBef>
              <a:spcAft>
                <a:spcPct val="35000"/>
              </a:spcAft>
            </a:pPr>
            <a:r>
              <a:rPr lang="en-US" sz="1900" kern="1200" dirty="0" smtClean="0"/>
              <a:t>   - HIV-1 RNA PCR</a:t>
            </a:r>
          </a:p>
          <a:p>
            <a:pPr lvl="0" algn="l" defTabSz="844550">
              <a:lnSpc>
                <a:spcPct val="90000"/>
              </a:lnSpc>
              <a:spcBef>
                <a:spcPct val="0"/>
              </a:spcBef>
              <a:spcAft>
                <a:spcPct val="35000"/>
              </a:spcAft>
            </a:pPr>
            <a:r>
              <a:rPr lang="en-US" sz="1900" dirty="0" smtClean="0"/>
              <a:t>Completion of Seroconverter Laboratory Results CRF </a:t>
            </a:r>
          </a:p>
          <a:p>
            <a:pPr lvl="0" algn="l" defTabSz="844550">
              <a:lnSpc>
                <a:spcPct val="90000"/>
              </a:lnSpc>
              <a:spcBef>
                <a:spcPct val="0"/>
              </a:spcBef>
              <a:spcAft>
                <a:spcPct val="35000"/>
              </a:spcAft>
            </a:pPr>
            <a:r>
              <a:rPr lang="en-US" sz="1900" kern="1200" dirty="0" smtClean="0"/>
              <a:t>Discuss MTN-015 enrollment with participant</a:t>
            </a:r>
            <a:endParaRPr lang="en-US" sz="1900" kern="1200" dirty="0"/>
          </a:p>
        </p:txBody>
      </p:sp>
      <p:sp>
        <p:nvSpPr>
          <p:cNvPr id="9" name="Freeform 8"/>
          <p:cNvSpPr/>
          <p:nvPr/>
        </p:nvSpPr>
        <p:spPr>
          <a:xfrm>
            <a:off x="1338834" y="2323259"/>
            <a:ext cx="3309366" cy="3150749"/>
          </a:xfrm>
          <a:custGeom>
            <a:avLst/>
            <a:gdLst>
              <a:gd name="connsiteX0" fmla="*/ 0 w 3309366"/>
              <a:gd name="connsiteY0" fmla="*/ 0 h 3150749"/>
              <a:gd name="connsiteX1" fmla="*/ 3309366 w 3309366"/>
              <a:gd name="connsiteY1" fmla="*/ 0 h 3150749"/>
              <a:gd name="connsiteX2" fmla="*/ 3309366 w 3309366"/>
              <a:gd name="connsiteY2" fmla="*/ 3150749 h 3150749"/>
              <a:gd name="connsiteX3" fmla="*/ 0 w 3309366"/>
              <a:gd name="connsiteY3" fmla="*/ 3150749 h 3150749"/>
              <a:gd name="connsiteX4" fmla="*/ 0 w 3309366"/>
              <a:gd name="connsiteY4" fmla="*/ 0 h 3150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9366" h="3150749">
                <a:moveTo>
                  <a:pt x="0" y="0"/>
                </a:moveTo>
                <a:lnTo>
                  <a:pt x="3309366" y="0"/>
                </a:lnTo>
                <a:lnTo>
                  <a:pt x="3309366" y="3150749"/>
                </a:lnTo>
                <a:lnTo>
                  <a:pt x="0" y="315074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6195" tIns="36195" rIns="36195" bIns="36195" numCol="1" spcCol="1270" anchor="t" anchorCtr="0">
            <a:noAutofit/>
          </a:bodyPr>
          <a:lstStyle/>
          <a:p>
            <a:pPr lvl="0" algn="l" defTabSz="844550">
              <a:lnSpc>
                <a:spcPct val="90000"/>
              </a:lnSpc>
              <a:spcBef>
                <a:spcPct val="0"/>
              </a:spcBef>
              <a:spcAft>
                <a:spcPct val="35000"/>
              </a:spcAft>
            </a:pPr>
            <a:r>
              <a:rPr lang="en-US" sz="1900" kern="1200" dirty="0" smtClean="0"/>
              <a:t>-HIV serology, HIV pre- and post-test counseling</a:t>
            </a:r>
          </a:p>
          <a:p>
            <a:pPr lvl="0" algn="l" defTabSz="844550">
              <a:lnSpc>
                <a:spcPct val="90000"/>
              </a:lnSpc>
              <a:spcBef>
                <a:spcPct val="0"/>
              </a:spcBef>
              <a:spcAft>
                <a:spcPct val="35000"/>
              </a:spcAft>
            </a:pPr>
            <a:r>
              <a:rPr lang="en-US" sz="1900" kern="1200" dirty="0" smtClean="0"/>
              <a:t>-Provision of VR, instructions, adherence counseling</a:t>
            </a:r>
          </a:p>
          <a:p>
            <a:pPr lvl="0" algn="l" defTabSz="844550">
              <a:lnSpc>
                <a:spcPct val="90000"/>
              </a:lnSpc>
              <a:spcBef>
                <a:spcPct val="0"/>
              </a:spcBef>
              <a:spcAft>
                <a:spcPct val="35000"/>
              </a:spcAft>
            </a:pPr>
            <a:r>
              <a:rPr lang="en-US" sz="1900" kern="1200" dirty="0" smtClean="0"/>
              <a:t>-CBC with platelets and blood chemistries</a:t>
            </a:r>
          </a:p>
          <a:p>
            <a:pPr lvl="0" algn="l" defTabSz="844550">
              <a:lnSpc>
                <a:spcPct val="90000"/>
              </a:lnSpc>
              <a:spcBef>
                <a:spcPct val="0"/>
              </a:spcBef>
              <a:spcAft>
                <a:spcPct val="35000"/>
              </a:spcAft>
            </a:pPr>
            <a:r>
              <a:rPr lang="en-US" sz="1900" kern="1200" dirty="0" smtClean="0"/>
              <a:t>-Plasma storage and self-collection of vaginal fluid swab  (note plasma still collected but on a different schedule)</a:t>
            </a:r>
          </a:p>
          <a:p>
            <a:pPr lvl="0" algn="l" defTabSz="844550">
              <a:lnSpc>
                <a:spcPct val="90000"/>
              </a:lnSpc>
              <a:spcBef>
                <a:spcPct val="0"/>
              </a:spcBef>
              <a:spcAft>
                <a:spcPct val="35000"/>
              </a:spcAft>
            </a:pPr>
            <a:r>
              <a:rPr lang="en-US" sz="1900" kern="1200" dirty="0" smtClean="0"/>
              <a:t>-Will not complete Study Exit/Termination Visit (PUEV will be ppts last study required visit)</a:t>
            </a:r>
            <a:endParaRPr lang="en-US" sz="1900" kern="1200" dirty="0"/>
          </a:p>
        </p:txBody>
      </p:sp>
      <p:sp>
        <p:nvSpPr>
          <p:cNvPr id="10" name="Cross 9"/>
          <p:cNvSpPr/>
          <p:nvPr/>
        </p:nvSpPr>
        <p:spPr>
          <a:xfrm>
            <a:off x="7620000" y="1155483"/>
            <a:ext cx="1392555" cy="1392555"/>
          </a:xfrm>
          <a:prstGeom prst="plus">
            <a:avLst>
              <a:gd name="adj" fmla="val 32810"/>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ectangle 10"/>
          <p:cNvSpPr/>
          <p:nvPr/>
        </p:nvSpPr>
        <p:spPr>
          <a:xfrm>
            <a:off x="457200" y="1656280"/>
            <a:ext cx="1310640" cy="449144"/>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Straight Connector 11"/>
          <p:cNvSpPr/>
          <p:nvPr/>
        </p:nvSpPr>
        <p:spPr>
          <a:xfrm>
            <a:off x="4605337" y="2329997"/>
            <a:ext cx="819" cy="3009269"/>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3" name="TextBox 2"/>
          <p:cNvSpPr txBox="1"/>
          <p:nvPr/>
        </p:nvSpPr>
        <p:spPr>
          <a:xfrm>
            <a:off x="457200" y="1696186"/>
            <a:ext cx="1316322" cy="369332"/>
          </a:xfrm>
          <a:prstGeom prst="rect">
            <a:avLst/>
          </a:prstGeom>
          <a:noFill/>
        </p:spPr>
        <p:txBody>
          <a:bodyPr wrap="none" rtlCol="0">
            <a:spAutoFit/>
          </a:bodyPr>
          <a:lstStyle/>
          <a:p>
            <a:r>
              <a:rPr lang="en-US" b="1" dirty="0" smtClean="0">
                <a:solidFill>
                  <a:schemeClr val="bg1"/>
                </a:solidFill>
              </a:rPr>
              <a:t>Discontinue</a:t>
            </a:r>
            <a:endParaRPr lang="en-US" b="1" dirty="0">
              <a:solidFill>
                <a:schemeClr val="bg1"/>
              </a:solidFill>
            </a:endParaRPr>
          </a:p>
        </p:txBody>
      </p:sp>
      <p:sp>
        <p:nvSpPr>
          <p:cNvPr id="5" name="Rectangle 4"/>
          <p:cNvSpPr/>
          <p:nvPr/>
        </p:nvSpPr>
        <p:spPr>
          <a:xfrm>
            <a:off x="8001000" y="1676400"/>
            <a:ext cx="570990" cy="369332"/>
          </a:xfrm>
          <a:prstGeom prst="rect">
            <a:avLst/>
          </a:prstGeom>
        </p:spPr>
        <p:txBody>
          <a:bodyPr wrap="none">
            <a:spAutoFit/>
          </a:bodyPr>
          <a:lstStyle/>
          <a:p>
            <a:r>
              <a:rPr lang="en-US" b="1" dirty="0" smtClean="0">
                <a:solidFill>
                  <a:schemeClr val="bg1"/>
                </a:solidFill>
              </a:rPr>
              <a:t>Add</a:t>
            </a:r>
            <a:endParaRPr lang="en-US" dirty="0"/>
          </a:p>
        </p:txBody>
      </p:sp>
    </p:spTree>
    <p:extLst>
      <p:ext uri="{BB962C8B-B14F-4D97-AF65-F5344CB8AC3E}">
        <p14:creationId xmlns:p14="http://schemas.microsoft.com/office/powerpoint/2010/main" val="283108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in)">
                                      <p:cBhvr>
                                        <p:cTn id="7" dur="2000"/>
                                        <p:tgtEl>
                                          <p:spTgt spid="9">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circle(in)">
                                      <p:cBhvr>
                                        <p:cTn id="10" dur="2000"/>
                                        <p:tgtEl>
                                          <p:spTgt spid="9">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circle(in)">
                                      <p:cBhvr>
                                        <p:cTn id="13" dur="2000"/>
                                        <p:tgtEl>
                                          <p:spTgt spid="9">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circle(in)">
                                      <p:cBhvr>
                                        <p:cTn id="16" dur="2000"/>
                                        <p:tgtEl>
                                          <p:spTgt spid="9">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circle(in)">
                                      <p:cBhvr>
                                        <p:cTn id="19" dur="2000"/>
                                        <p:tgtEl>
                                          <p:spTgt spid="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circle(in)">
                                      <p:cBhvr>
                                        <p:cTn id="24" dur="2000"/>
                                        <p:tgtEl>
                                          <p:spTgt spid="8">
                                            <p:txEl>
                                              <p:pRg st="0" end="0"/>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circle(in)">
                                      <p:cBhvr>
                                        <p:cTn id="27" dur="2000"/>
                                        <p:tgtEl>
                                          <p:spTgt spid="8">
                                            <p:txEl>
                                              <p:pRg st="1" end="1"/>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circle(in)">
                                      <p:cBhvr>
                                        <p:cTn id="30" dur="2000"/>
                                        <p:tgtEl>
                                          <p:spTgt spid="8">
                                            <p:txEl>
                                              <p:pRg st="2" end="2"/>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animEffect transition="in" filter="circle(in)">
                                      <p:cBhvr>
                                        <p:cTn id="33" dur="2000"/>
                                        <p:tgtEl>
                                          <p:spTgt spid="8">
                                            <p:txEl>
                                              <p:pRg st="3" end="3"/>
                                            </p:txEl>
                                          </p:spTgt>
                                        </p:tgtEl>
                                      </p:cBhvr>
                                    </p:animEffect>
                                  </p:childTnLst>
                                </p:cTn>
                              </p:par>
                              <p:par>
                                <p:cTn id="34" presetID="6" presetClass="entr" presetSubtype="16" fill="hold" nodeType="withEffect">
                                  <p:stCondLst>
                                    <p:cond delay="0"/>
                                  </p:stCondLst>
                                  <p:childTnLst>
                                    <p:set>
                                      <p:cBhvr>
                                        <p:cTn id="35" dur="1" fill="hold">
                                          <p:stCondLst>
                                            <p:cond delay="0"/>
                                          </p:stCondLst>
                                        </p:cTn>
                                        <p:tgtEl>
                                          <p:spTgt spid="8">
                                            <p:txEl>
                                              <p:pRg st="4" end="4"/>
                                            </p:txEl>
                                          </p:spTgt>
                                        </p:tgtEl>
                                        <p:attrNameLst>
                                          <p:attrName>style.visibility</p:attrName>
                                        </p:attrNameLst>
                                      </p:cBhvr>
                                      <p:to>
                                        <p:strVal val="visible"/>
                                      </p:to>
                                    </p:set>
                                    <p:animEffect transition="in" filter="circle(in)">
                                      <p:cBhvr>
                                        <p:cTn id="36" dur="2000"/>
                                        <p:tgtEl>
                                          <p:spTgt spid="8">
                                            <p:txEl>
                                              <p:pRg st="4" end="4"/>
                                            </p:txEl>
                                          </p:spTgt>
                                        </p:tgtEl>
                                      </p:cBhvr>
                                    </p:animEffect>
                                  </p:childTnLst>
                                </p:cTn>
                              </p:par>
                              <p:par>
                                <p:cTn id="37" presetID="6" presetClass="entr" presetSubtype="16" fill="hold" nodeType="with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Effect transition="in" filter="circle(in)">
                                      <p:cBhvr>
                                        <p:cTn id="39"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76201"/>
            <a:ext cx="8229600" cy="1143000"/>
          </a:xfrm>
        </p:spPr>
        <p:txBody>
          <a:bodyPr>
            <a:normAutofit/>
          </a:bodyPr>
          <a:lstStyle/>
          <a:p>
            <a:r>
              <a:rPr lang="en-US" dirty="0" err="1" smtClean="0"/>
              <a:t>Seroconverter</a:t>
            </a:r>
            <a:r>
              <a:rPr lang="en-US" dirty="0" smtClean="0"/>
              <a:t> Lab Results CRF</a:t>
            </a:r>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1066800"/>
            <a:ext cx="6655158"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705600" y="1143000"/>
            <a:ext cx="2276475" cy="3416320"/>
          </a:xfrm>
          <a:prstGeom prst="rect">
            <a:avLst/>
          </a:prstGeom>
          <a:noFill/>
        </p:spPr>
        <p:txBody>
          <a:bodyPr wrap="square" rtlCol="0">
            <a:spAutoFit/>
          </a:bodyPr>
          <a:lstStyle/>
          <a:p>
            <a:r>
              <a:rPr lang="en-US" sz="2400" dirty="0" smtClean="0"/>
              <a:t>Completed at post seroconversion visits (Months 1, 3, 6, 12, 18, 24)</a:t>
            </a:r>
          </a:p>
          <a:p>
            <a:endParaRPr lang="en-US" sz="2400" dirty="0" smtClean="0"/>
          </a:p>
          <a:p>
            <a:r>
              <a:rPr lang="en-US" sz="2400" dirty="0" smtClean="0"/>
              <a:t>Completed even if ppt enrolls in MTN-015</a:t>
            </a:r>
            <a:endParaRPr lang="en-US" sz="2400" i="1" dirty="0"/>
          </a:p>
        </p:txBody>
      </p:sp>
      <p:sp>
        <p:nvSpPr>
          <p:cNvPr id="7" name="TextBox 6"/>
          <p:cNvSpPr txBox="1"/>
          <p:nvPr/>
        </p:nvSpPr>
        <p:spPr>
          <a:xfrm>
            <a:off x="7992938" y="264374"/>
            <a:ext cx="1464291" cy="369332"/>
          </a:xfrm>
          <a:prstGeom prst="rect">
            <a:avLst/>
          </a:prstGeom>
          <a:noFill/>
        </p:spPr>
        <p:txBody>
          <a:bodyPr wrap="square" rtlCol="0">
            <a:spAutoFit/>
          </a:bodyPr>
          <a:lstStyle/>
          <a:p>
            <a:r>
              <a:rPr lang="en-US" b="1" dirty="0" smtClean="0">
                <a:solidFill>
                  <a:srgbClr val="FF0000"/>
                </a:solidFill>
              </a:rPr>
              <a:t>Page 353</a:t>
            </a:r>
            <a:endParaRPr lang="en-US" b="1" dirty="0">
              <a:solidFill>
                <a:srgbClr val="FF0000"/>
              </a:solidFill>
            </a:endParaRPr>
          </a:p>
        </p:txBody>
      </p:sp>
    </p:spTree>
    <p:extLst>
      <p:ext uri="{BB962C8B-B14F-4D97-AF65-F5344CB8AC3E}">
        <p14:creationId xmlns:p14="http://schemas.microsoft.com/office/powerpoint/2010/main" val="2534514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Seroconverter Tools</a:t>
            </a:r>
            <a:endParaRPr lang="en-US" dirty="0"/>
          </a:p>
        </p:txBody>
      </p:sp>
      <p:sp>
        <p:nvSpPr>
          <p:cNvPr id="3" name="Content Placeholder 2"/>
          <p:cNvSpPr>
            <a:spLocks noGrp="1"/>
          </p:cNvSpPr>
          <p:nvPr>
            <p:ph sz="half" idx="1"/>
          </p:nvPr>
        </p:nvSpPr>
        <p:spPr/>
        <p:txBody>
          <a:bodyPr/>
          <a:lstStyle/>
          <a:p>
            <a:r>
              <a:rPr lang="en-US" dirty="0" smtClean="0"/>
              <a:t>[Screen shot calculator]</a:t>
            </a:r>
            <a:endParaRPr lang="en-US" dirty="0"/>
          </a:p>
        </p:txBody>
      </p:sp>
      <p:sp>
        <p:nvSpPr>
          <p:cNvPr id="4" name="Content Placeholder 3"/>
          <p:cNvSpPr>
            <a:spLocks noGrp="1"/>
          </p:cNvSpPr>
          <p:nvPr>
            <p:ph sz="half" idx="2"/>
          </p:nvPr>
        </p:nvSpPr>
        <p:spPr/>
        <p:txBody>
          <a:bodyPr/>
          <a:lstStyle/>
          <a:p>
            <a:r>
              <a:rPr lang="en-US" dirty="0" smtClean="0"/>
              <a:t>[Screen shot checklist]</a:t>
            </a:r>
            <a:endParaRPr lang="en-US" dirty="0"/>
          </a:p>
        </p:txBody>
      </p:sp>
      <p:pic>
        <p:nvPicPr>
          <p:cNvPr id="5"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1295400"/>
            <a:ext cx="4572000" cy="487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5062"/>
          <a:stretch/>
        </p:blipFill>
        <p:spPr bwMode="auto">
          <a:xfrm>
            <a:off x="5029200" y="1371600"/>
            <a:ext cx="3886200" cy="4406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7154554" y="114878"/>
            <a:ext cx="1845291" cy="369332"/>
          </a:xfrm>
          <a:prstGeom prst="rect">
            <a:avLst/>
          </a:prstGeom>
          <a:noFill/>
        </p:spPr>
        <p:txBody>
          <a:bodyPr wrap="square" rtlCol="0">
            <a:spAutoFit/>
          </a:bodyPr>
          <a:lstStyle/>
          <a:p>
            <a:r>
              <a:rPr lang="en-US" b="1" dirty="0" smtClean="0">
                <a:solidFill>
                  <a:srgbClr val="FF0000"/>
                </a:solidFill>
              </a:rPr>
              <a:t>Page 355 &amp; 359</a:t>
            </a:r>
            <a:endParaRPr lang="en-US" b="1" dirty="0">
              <a:solidFill>
                <a:srgbClr val="FF0000"/>
              </a:solidFill>
            </a:endParaRPr>
          </a:p>
        </p:txBody>
      </p:sp>
      <p:sp>
        <p:nvSpPr>
          <p:cNvPr id="9" name="TextBox 8"/>
          <p:cNvSpPr txBox="1"/>
          <p:nvPr/>
        </p:nvSpPr>
        <p:spPr>
          <a:xfrm>
            <a:off x="5715000" y="3048000"/>
            <a:ext cx="2819400" cy="1200329"/>
          </a:xfrm>
          <a:prstGeom prst="rect">
            <a:avLst/>
          </a:prstGeom>
          <a:solidFill>
            <a:schemeClr val="bg1"/>
          </a:solidFill>
          <a:ln w="25400">
            <a:solidFill>
              <a:schemeClr val="tx1"/>
            </a:solidFill>
          </a:ln>
        </p:spPr>
        <p:txBody>
          <a:bodyPr wrap="square" rtlCol="0">
            <a:spAutoFit/>
          </a:bodyPr>
          <a:lstStyle/>
          <a:p>
            <a:r>
              <a:rPr lang="en-US" dirty="0" smtClean="0"/>
              <a:t>If a specimens are missed at one of these visits, they are NOT collected at the next visit. </a:t>
            </a:r>
            <a:endParaRPr lang="en-US" dirty="0"/>
          </a:p>
        </p:txBody>
      </p:sp>
    </p:spTree>
    <p:extLst>
      <p:ext uri="{BB962C8B-B14F-4D97-AF65-F5344CB8AC3E}">
        <p14:creationId xmlns:p14="http://schemas.microsoft.com/office/powerpoint/2010/main" val="276815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Activity: HIV Counseling and Testing Scenarios</a:t>
            </a:r>
            <a:endParaRPr lang="en-US" dirty="0"/>
          </a:p>
        </p:txBody>
      </p:sp>
      <p:pic>
        <p:nvPicPr>
          <p:cNvPr id="5"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8178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229600" cy="1143000"/>
          </a:xfrm>
        </p:spPr>
        <p:txBody>
          <a:bodyPr/>
          <a:lstStyle/>
          <a:p>
            <a:r>
              <a:rPr lang="en-US" dirty="0" smtClean="0"/>
              <a:t>Scenario #1</a:t>
            </a:r>
            <a:endParaRPr lang="en-US" dirty="0"/>
          </a:p>
        </p:txBody>
      </p:sp>
      <p:sp>
        <p:nvSpPr>
          <p:cNvPr id="3" name="Content Placeholder 2"/>
          <p:cNvSpPr>
            <a:spLocks noGrp="1"/>
          </p:cNvSpPr>
          <p:nvPr>
            <p:ph idx="1"/>
          </p:nvPr>
        </p:nvSpPr>
        <p:spPr>
          <a:xfrm>
            <a:off x="609600" y="1066800"/>
            <a:ext cx="8229600" cy="5105400"/>
          </a:xfrm>
        </p:spPr>
        <p:txBody>
          <a:bodyPr>
            <a:normAutofit fontScale="92500" lnSpcReduction="20000"/>
          </a:bodyPr>
          <a:lstStyle/>
          <a:p>
            <a:pPr marL="0" marR="0" indent="0">
              <a:lnSpc>
                <a:spcPct val="115000"/>
              </a:lnSpc>
              <a:spcBef>
                <a:spcPts val="0"/>
              </a:spcBef>
              <a:spcAft>
                <a:spcPts val="1000"/>
              </a:spcAft>
              <a:buNone/>
            </a:pPr>
            <a:r>
              <a:rPr lang="en-US" dirty="0">
                <a:latin typeface="Arial"/>
                <a:ea typeface="Times New Roman"/>
                <a:cs typeface="Times New Roman"/>
              </a:rPr>
              <a:t>A ppt has two positive HIV rapid test results at her Month 17 visit on 14-JUN-12. </a:t>
            </a:r>
            <a:endParaRPr lang="en-US" dirty="0" smtClean="0">
              <a:latin typeface="Arial"/>
              <a:ea typeface="Times New Roman"/>
              <a:cs typeface="Times New Roman"/>
            </a:endParaRPr>
          </a:p>
          <a:p>
            <a:pPr marL="0" marR="0" indent="0">
              <a:lnSpc>
                <a:spcPct val="115000"/>
              </a:lnSpc>
              <a:spcBef>
                <a:spcPts val="0"/>
              </a:spcBef>
              <a:spcAft>
                <a:spcPts val="1000"/>
              </a:spcAft>
              <a:buNone/>
            </a:pPr>
            <a:endParaRPr lang="en-US" dirty="0">
              <a:ea typeface="Calibri"/>
              <a:cs typeface="Times New Roman"/>
            </a:endParaRPr>
          </a:p>
          <a:p>
            <a:pPr lvl="0">
              <a:lnSpc>
                <a:spcPct val="115000"/>
              </a:lnSpc>
              <a:spcBef>
                <a:spcPts val="0"/>
              </a:spcBef>
              <a:buFont typeface="+mj-lt"/>
              <a:buAutoNum type="alphaLcPeriod"/>
            </a:pPr>
            <a:r>
              <a:rPr lang="en-US" sz="2800" dirty="0">
                <a:latin typeface="Arial"/>
                <a:ea typeface="Calibri"/>
                <a:cs typeface="Times New Roman"/>
              </a:rPr>
              <a:t>What additional samples should be collected given the positive rapid test results? Is an additional blood draw needed? What CRFs related to HIV testing and study product need to be completed</a:t>
            </a:r>
            <a:r>
              <a:rPr lang="en-US" sz="2800" dirty="0" smtClean="0">
                <a:latin typeface="Arial"/>
                <a:ea typeface="Calibri"/>
                <a:cs typeface="Times New Roman"/>
              </a:rPr>
              <a:t>?  </a:t>
            </a:r>
            <a:r>
              <a:rPr lang="en-US" sz="2800" dirty="0">
                <a:latin typeface="Arial"/>
                <a:ea typeface="Calibri"/>
                <a:cs typeface="Times New Roman"/>
              </a:rPr>
              <a:t> </a:t>
            </a:r>
            <a:endParaRPr lang="en-US" sz="2800" dirty="0">
              <a:ea typeface="Calibri"/>
              <a:cs typeface="Times New Roman"/>
            </a:endParaRPr>
          </a:p>
          <a:p>
            <a:pPr lvl="0">
              <a:lnSpc>
                <a:spcPct val="115000"/>
              </a:lnSpc>
              <a:spcBef>
                <a:spcPts val="0"/>
              </a:spcBef>
              <a:buFont typeface="+mj-lt"/>
              <a:buAutoNum type="alphaLcPeriod"/>
            </a:pPr>
            <a:r>
              <a:rPr lang="en-US" sz="2800" dirty="0">
                <a:latin typeface="Arial"/>
                <a:ea typeface="Calibri"/>
                <a:cs typeface="Times New Roman"/>
              </a:rPr>
              <a:t>How would procedures change if only one HIV rapid test was positive</a:t>
            </a:r>
            <a:r>
              <a:rPr lang="en-US" sz="2800" dirty="0" smtClean="0">
                <a:latin typeface="Arial"/>
                <a:ea typeface="Calibri"/>
                <a:cs typeface="Times New Roman"/>
              </a:rPr>
              <a:t>?</a:t>
            </a:r>
            <a:endParaRPr lang="en-US" sz="2800" dirty="0">
              <a:ea typeface="Calibri"/>
              <a:cs typeface="Times New Roman"/>
            </a:endParaRPr>
          </a:p>
          <a:p>
            <a:pPr lvl="0">
              <a:lnSpc>
                <a:spcPct val="115000"/>
              </a:lnSpc>
              <a:spcBef>
                <a:spcPts val="0"/>
              </a:spcBef>
              <a:buFont typeface="+mj-lt"/>
              <a:buAutoNum type="alphaLcPeriod"/>
            </a:pPr>
            <a:r>
              <a:rPr lang="en-US" sz="2800" dirty="0" smtClean="0">
                <a:latin typeface="Arial"/>
                <a:ea typeface="Calibri"/>
                <a:cs typeface="Times New Roman"/>
              </a:rPr>
              <a:t>What </a:t>
            </a:r>
            <a:r>
              <a:rPr lang="en-US" sz="2800" dirty="0">
                <a:latin typeface="Arial"/>
                <a:ea typeface="Calibri"/>
                <a:cs typeface="Times New Roman"/>
              </a:rPr>
              <a:t>if sample collection for plasma for HIV confirmatory testing/CD4/HIVWB is missed during this visit?</a:t>
            </a:r>
            <a:endParaRPr lang="en-US" sz="2800" dirty="0">
              <a:ea typeface="Calibri"/>
              <a:cs typeface="Times New Roman"/>
            </a:endParaRPr>
          </a:p>
          <a:p>
            <a:pPr marL="0" marR="0">
              <a:lnSpc>
                <a:spcPct val="115000"/>
              </a:lnSpc>
              <a:spcBef>
                <a:spcPts val="0"/>
              </a:spcBef>
              <a:spcAft>
                <a:spcPts val="1000"/>
              </a:spcAft>
            </a:pPr>
            <a:endParaRPr lang="en-US" dirty="0">
              <a:ea typeface="Times New Roman"/>
              <a:cs typeface="Times New Roman"/>
            </a:endParaRPr>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1070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229600" cy="1143000"/>
          </a:xfrm>
        </p:spPr>
        <p:txBody>
          <a:bodyPr/>
          <a:lstStyle/>
          <a:p>
            <a:r>
              <a:rPr lang="en-US" dirty="0" smtClean="0"/>
              <a:t>Scenario #2</a:t>
            </a:r>
            <a:endParaRPr lang="en-US" dirty="0"/>
          </a:p>
        </p:txBody>
      </p:sp>
      <p:sp>
        <p:nvSpPr>
          <p:cNvPr id="3" name="Content Placeholder 2"/>
          <p:cNvSpPr>
            <a:spLocks noGrp="1"/>
          </p:cNvSpPr>
          <p:nvPr>
            <p:ph idx="1"/>
          </p:nvPr>
        </p:nvSpPr>
        <p:spPr>
          <a:xfrm>
            <a:off x="609600" y="1066800"/>
            <a:ext cx="8229600" cy="5105400"/>
          </a:xfrm>
        </p:spPr>
        <p:txBody>
          <a:bodyPr>
            <a:normAutofit fontScale="77500" lnSpcReduction="20000"/>
          </a:bodyPr>
          <a:lstStyle/>
          <a:p>
            <a:pPr marL="0" indent="0">
              <a:buNone/>
            </a:pPr>
            <a:r>
              <a:rPr lang="en-US" dirty="0"/>
              <a:t>A ppt has two positive HIV rapid test results at her Month 17 visit on 14-JUN-12. The WB result is received on 20-JUN-12 and it is positive. The ppt is contacted to come in and receive her WB results and counseling.  She comes to the clinic on </a:t>
            </a:r>
            <a:r>
              <a:rPr lang="en-US" dirty="0" smtClean="0"/>
              <a:t>  23-JUN-12 </a:t>
            </a:r>
            <a:r>
              <a:rPr lang="en-US" dirty="0"/>
              <a:t>for this interim visit. </a:t>
            </a:r>
          </a:p>
          <a:p>
            <a:pPr marL="0" indent="0">
              <a:buNone/>
            </a:pPr>
            <a:endParaRPr lang="en-US" dirty="0"/>
          </a:p>
          <a:p>
            <a:pPr marL="514350" lvl="0" indent="-514350">
              <a:buFont typeface="+mj-lt"/>
              <a:buAutoNum type="alphaLcPeriod"/>
            </a:pPr>
            <a:r>
              <a:rPr lang="en-US" dirty="0"/>
              <a:t>How is the HIV Confirmatory Results form completed? What other CRFs/forms are updated on June 20?  </a:t>
            </a:r>
            <a:endParaRPr lang="en-US" dirty="0" smtClean="0"/>
          </a:p>
          <a:p>
            <a:pPr marL="514350" lvl="0" indent="-514350">
              <a:buFont typeface="+mj-lt"/>
              <a:buAutoNum type="alphaLcPeriod"/>
            </a:pPr>
            <a:r>
              <a:rPr lang="en-US" dirty="0" smtClean="0"/>
              <a:t>Besides </a:t>
            </a:r>
            <a:r>
              <a:rPr lang="en-US" dirty="0"/>
              <a:t>counseling on her confirmatory results, are any other study procedures conducted on 23 June? </a:t>
            </a:r>
            <a:endParaRPr lang="en-US" dirty="0" smtClean="0"/>
          </a:p>
          <a:p>
            <a:pPr marL="514350" lvl="0" indent="-514350">
              <a:buFont typeface="+mj-lt"/>
              <a:buAutoNum type="alphaLcPeriod"/>
            </a:pPr>
            <a:r>
              <a:rPr lang="en-US" dirty="0" smtClean="0"/>
              <a:t>What </a:t>
            </a:r>
            <a:r>
              <a:rPr lang="en-US" dirty="0"/>
              <a:t>procedures are no longer done for this participant from this point forward? </a:t>
            </a:r>
            <a:endParaRPr lang="en-US" dirty="0" smtClean="0"/>
          </a:p>
          <a:p>
            <a:pPr marL="514350" lvl="0" indent="-514350">
              <a:buFont typeface="+mj-lt"/>
              <a:buAutoNum type="alphaLcPeriod"/>
            </a:pPr>
            <a:r>
              <a:rPr lang="en-US" dirty="0" smtClean="0"/>
              <a:t>What </a:t>
            </a:r>
            <a:r>
              <a:rPr lang="en-US" u="sng" dirty="0"/>
              <a:t>additional </a:t>
            </a:r>
            <a:r>
              <a:rPr lang="en-US" dirty="0"/>
              <a:t>procedures and related CRFs will be completed for this ppt from this point forward?   Has this participant completed her PUEV?</a:t>
            </a:r>
          </a:p>
          <a:p>
            <a:pPr marL="0" marR="0">
              <a:lnSpc>
                <a:spcPct val="115000"/>
              </a:lnSpc>
              <a:spcBef>
                <a:spcPts val="0"/>
              </a:spcBef>
              <a:spcAft>
                <a:spcPts val="1000"/>
              </a:spcAft>
            </a:pPr>
            <a:endParaRPr lang="en-US" dirty="0">
              <a:ea typeface="Times New Roman"/>
              <a:cs typeface="Times New Roman"/>
            </a:endParaRPr>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614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229600" cy="1143000"/>
          </a:xfrm>
        </p:spPr>
        <p:txBody>
          <a:bodyPr/>
          <a:lstStyle/>
          <a:p>
            <a:r>
              <a:rPr lang="en-US" dirty="0" smtClean="0"/>
              <a:t>Scenario #3</a:t>
            </a:r>
            <a:endParaRPr lang="en-US" dirty="0"/>
          </a:p>
        </p:txBody>
      </p:sp>
      <p:sp>
        <p:nvSpPr>
          <p:cNvPr id="3" name="Content Placeholder 2"/>
          <p:cNvSpPr>
            <a:spLocks noGrp="1"/>
          </p:cNvSpPr>
          <p:nvPr>
            <p:ph idx="1"/>
          </p:nvPr>
        </p:nvSpPr>
        <p:spPr>
          <a:xfrm>
            <a:off x="609600" y="1066800"/>
            <a:ext cx="8229600" cy="5105400"/>
          </a:xfrm>
        </p:spPr>
        <p:txBody>
          <a:bodyPr>
            <a:normAutofit fontScale="92500" lnSpcReduction="10000"/>
          </a:bodyPr>
          <a:lstStyle/>
          <a:p>
            <a:pPr marL="0" indent="0">
              <a:buNone/>
            </a:pPr>
            <a:r>
              <a:rPr lang="en-US" dirty="0" smtClean="0"/>
              <a:t>A </a:t>
            </a:r>
            <a:r>
              <a:rPr lang="en-US" dirty="0"/>
              <a:t>participant had HIV positive rapids on Month 17, which was confirmed with a positive western blot</a:t>
            </a:r>
            <a:r>
              <a:rPr lang="en-US" dirty="0" smtClean="0"/>
              <a:t>.</a:t>
            </a:r>
          </a:p>
          <a:p>
            <a:pPr marL="0" indent="0">
              <a:buNone/>
            </a:pPr>
            <a:r>
              <a:rPr lang="en-US" dirty="0" smtClean="0"/>
              <a:t>  </a:t>
            </a:r>
            <a:endParaRPr lang="en-US" dirty="0"/>
          </a:p>
          <a:p>
            <a:pPr marL="514350" lvl="0" indent="-514350">
              <a:buFont typeface="+mj-lt"/>
              <a:buAutoNum type="alphaLcPeriod"/>
            </a:pPr>
            <a:r>
              <a:rPr lang="en-US" dirty="0"/>
              <a:t>At which time points/visits are the seroconverter specimens required to be collected (i.e. seroconverter plasma, HIV RNA viral load, CD4+ count)? </a:t>
            </a:r>
            <a:endParaRPr lang="en-US" dirty="0" smtClean="0"/>
          </a:p>
          <a:p>
            <a:pPr marL="514350" lvl="0" indent="-514350">
              <a:buFont typeface="+mj-lt"/>
              <a:buAutoNum type="alphaLcPeriod"/>
            </a:pPr>
            <a:r>
              <a:rPr lang="en-US" dirty="0" smtClean="0"/>
              <a:t>When </a:t>
            </a:r>
            <a:r>
              <a:rPr lang="en-US" dirty="0"/>
              <a:t>the ppt comes in for Month 20 on </a:t>
            </a:r>
            <a:r>
              <a:rPr lang="en-US" dirty="0" smtClean="0"/>
              <a:t>   August </a:t>
            </a:r>
            <a:r>
              <a:rPr lang="en-US" dirty="0"/>
              <a:t>6, she reports she enrolled in MTN-015 on July 28</a:t>
            </a:r>
            <a:r>
              <a:rPr lang="en-US" baseline="30000" dirty="0"/>
              <a:t>th</a:t>
            </a:r>
            <a:r>
              <a:rPr lang="en-US" dirty="0"/>
              <a:t>.  What procedures are modified for this visit?</a:t>
            </a:r>
          </a:p>
          <a:p>
            <a:pPr marL="0" indent="0">
              <a:buNone/>
            </a:pPr>
            <a:endParaRPr lang="en-US" dirty="0">
              <a:ea typeface="Times New Roman"/>
              <a:cs typeface="Times New Roman"/>
            </a:endParaRPr>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723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0"/>
            <a:ext cx="8229600" cy="1143000"/>
          </a:xfrm>
        </p:spPr>
        <p:txBody>
          <a:bodyPr/>
          <a:lstStyle/>
          <a:p>
            <a:r>
              <a:rPr lang="en-US" dirty="0" smtClean="0"/>
              <a:t>Scenario #4</a:t>
            </a:r>
            <a:endParaRPr lang="en-US" dirty="0"/>
          </a:p>
        </p:txBody>
      </p:sp>
      <p:sp>
        <p:nvSpPr>
          <p:cNvPr id="3" name="Content Placeholder 2"/>
          <p:cNvSpPr>
            <a:spLocks noGrp="1"/>
          </p:cNvSpPr>
          <p:nvPr>
            <p:ph idx="1"/>
          </p:nvPr>
        </p:nvSpPr>
        <p:spPr>
          <a:xfrm>
            <a:off x="609600" y="1066800"/>
            <a:ext cx="8229600" cy="5105400"/>
          </a:xfrm>
        </p:spPr>
        <p:txBody>
          <a:bodyPr>
            <a:normAutofit/>
          </a:bodyPr>
          <a:lstStyle/>
          <a:p>
            <a:pPr marL="0" indent="0">
              <a:buNone/>
            </a:pPr>
            <a:r>
              <a:rPr lang="en-US" dirty="0" smtClean="0"/>
              <a:t>A </a:t>
            </a:r>
            <a:r>
              <a:rPr lang="en-US" dirty="0"/>
              <a:t>ppt has discordant rapid HIV test results at her Month 18 visit on 02-SEP-12. A plasma specimen is stored for HIV seroconversion confirmation and WB, HIV RNA viral load, and CD4+ testing is done. The WB comes back negative. </a:t>
            </a:r>
          </a:p>
          <a:p>
            <a:pPr marL="0" indent="0">
              <a:buNone/>
            </a:pPr>
            <a:r>
              <a:rPr lang="en-US" dirty="0"/>
              <a:t> </a:t>
            </a:r>
          </a:p>
          <a:p>
            <a:pPr lvl="0"/>
            <a:r>
              <a:rPr lang="en-US" dirty="0"/>
              <a:t>What do you do? </a:t>
            </a:r>
          </a:p>
          <a:p>
            <a:pPr marL="0" indent="0">
              <a:buNone/>
            </a:pPr>
            <a:endParaRPr lang="en-US" dirty="0">
              <a:ea typeface="Times New Roman"/>
              <a:cs typeface="Times New Roman"/>
            </a:endParaRPr>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8529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81" y="228600"/>
            <a:ext cx="8124825" cy="6261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descr="C:\Jared\Dapivirine\MTN 020 communications\Logo\AspireLogoFinal.png"/>
          <p:cNvPicPr>
            <a:picLocks noChangeAspect="1" noChangeArrowheads="1"/>
          </p:cNvPicPr>
          <p:nvPr/>
        </p:nvPicPr>
        <p:blipFill>
          <a:blip r:embed="rId4"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679709" y="127244"/>
            <a:ext cx="1464291" cy="369332"/>
          </a:xfrm>
          <a:prstGeom prst="rect">
            <a:avLst/>
          </a:prstGeom>
          <a:noFill/>
        </p:spPr>
        <p:txBody>
          <a:bodyPr wrap="square" rtlCol="0">
            <a:spAutoFit/>
          </a:bodyPr>
          <a:lstStyle/>
          <a:p>
            <a:r>
              <a:rPr lang="en-US" b="1" dirty="0" smtClean="0">
                <a:solidFill>
                  <a:srgbClr val="FF0000"/>
                </a:solidFill>
              </a:rPr>
              <a:t>Page 346</a:t>
            </a:r>
            <a:endParaRPr lang="en-US" b="1" dirty="0">
              <a:solidFill>
                <a:srgbClr val="FF0000"/>
              </a:solidFill>
            </a:endParaRPr>
          </a:p>
        </p:txBody>
      </p:sp>
    </p:spTree>
    <p:extLst>
      <p:ext uri="{BB962C8B-B14F-4D97-AF65-F5344CB8AC3E}">
        <p14:creationId xmlns:p14="http://schemas.microsoft.com/office/powerpoint/2010/main" val="3502009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HIV and Risk Reduction (RR) Counseling</a:t>
            </a:r>
            <a:endParaRPr lang="en-US" dirty="0"/>
          </a:p>
        </p:txBody>
      </p:sp>
      <p:sp>
        <p:nvSpPr>
          <p:cNvPr id="3" name="Content Placeholder 2"/>
          <p:cNvSpPr>
            <a:spLocks noGrp="1"/>
          </p:cNvSpPr>
          <p:nvPr>
            <p:ph idx="1"/>
          </p:nvPr>
        </p:nvSpPr>
        <p:spPr/>
        <p:txBody>
          <a:bodyPr>
            <a:normAutofit/>
          </a:bodyPr>
          <a:lstStyle/>
          <a:p>
            <a:r>
              <a:rPr lang="en-US" sz="3600" dirty="0"/>
              <a:t>Required at all scheduled </a:t>
            </a:r>
            <a:r>
              <a:rPr lang="en-US" sz="3600" dirty="0" smtClean="0"/>
              <a:t>visits</a:t>
            </a:r>
          </a:p>
          <a:p>
            <a:r>
              <a:rPr lang="en-US" sz="3600" dirty="0" smtClean="0"/>
              <a:t>Includes HIV Pre- and Post-test counseling</a:t>
            </a:r>
            <a:endParaRPr lang="en-US" sz="3600" dirty="0"/>
          </a:p>
          <a:p>
            <a:r>
              <a:rPr lang="en-US" sz="3600" dirty="0" smtClean="0"/>
              <a:t>Client-Centered approach</a:t>
            </a:r>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8620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HIV and RR Counseling Documentation</a:t>
            </a:r>
            <a:endParaRPr lang="en-US" dirty="0"/>
          </a:p>
        </p:txBody>
      </p:sp>
      <p:sp>
        <p:nvSpPr>
          <p:cNvPr id="3" name="Content Placeholder 2"/>
          <p:cNvSpPr>
            <a:spLocks noGrp="1"/>
          </p:cNvSpPr>
          <p:nvPr>
            <p:ph sz="half" idx="1"/>
          </p:nvPr>
        </p:nvSpPr>
        <p:spPr/>
        <p:txBody>
          <a:bodyPr>
            <a:normAutofit fontScale="77500" lnSpcReduction="20000"/>
          </a:bodyPr>
          <a:lstStyle/>
          <a:p>
            <a:r>
              <a:rPr lang="en-US" b="1" i="1" dirty="0" smtClean="0"/>
              <a:t>What information would be important to document?</a:t>
            </a:r>
          </a:p>
          <a:p>
            <a:r>
              <a:rPr lang="en-US" i="1" dirty="0" smtClean="0"/>
              <a:t>Personal </a:t>
            </a:r>
            <a:r>
              <a:rPr lang="en-US" i="1" dirty="0"/>
              <a:t>risk factors for HIV </a:t>
            </a:r>
            <a:r>
              <a:rPr lang="en-US" i="1" dirty="0" smtClean="0"/>
              <a:t>exposure</a:t>
            </a:r>
          </a:p>
          <a:p>
            <a:r>
              <a:rPr lang="en-US" i="1" dirty="0" smtClean="0"/>
              <a:t>Barriers/Facilitators to RR</a:t>
            </a:r>
          </a:p>
          <a:p>
            <a:r>
              <a:rPr lang="en-US" i="1" dirty="0" smtClean="0"/>
              <a:t>Experiences </a:t>
            </a:r>
            <a:r>
              <a:rPr lang="en-US" i="1" dirty="0"/>
              <a:t>with the </a:t>
            </a:r>
            <a:r>
              <a:rPr lang="en-US" i="1" dirty="0" smtClean="0"/>
              <a:t>RR </a:t>
            </a:r>
            <a:r>
              <a:rPr lang="en-US" i="1" dirty="0"/>
              <a:t>strategies employed since the last </a:t>
            </a:r>
            <a:r>
              <a:rPr lang="en-US" i="1" dirty="0" smtClean="0"/>
              <a:t>visit</a:t>
            </a:r>
          </a:p>
          <a:p>
            <a:r>
              <a:rPr lang="en-US" i="1" dirty="0" smtClean="0"/>
              <a:t>RR </a:t>
            </a:r>
            <a:r>
              <a:rPr lang="en-US" i="1" dirty="0"/>
              <a:t>plan for the coming </a:t>
            </a:r>
            <a:r>
              <a:rPr lang="en-US" i="1" dirty="0" smtClean="0"/>
              <a:t>month  </a:t>
            </a:r>
          </a:p>
          <a:p>
            <a:r>
              <a:rPr lang="en-US" i="1" dirty="0"/>
              <a:t>D</a:t>
            </a:r>
            <a:r>
              <a:rPr lang="en-US" i="1" dirty="0" smtClean="0"/>
              <a:t>ocumentation </a:t>
            </a:r>
            <a:r>
              <a:rPr lang="en-US" i="1" dirty="0"/>
              <a:t>of participant understanding of HIV test results and next </a:t>
            </a:r>
            <a:r>
              <a:rPr lang="en-US" i="1" dirty="0" smtClean="0"/>
              <a:t>steps</a:t>
            </a:r>
            <a:endParaRPr lang="en-US" dirty="0"/>
          </a:p>
        </p:txBody>
      </p:sp>
      <p:sp>
        <p:nvSpPr>
          <p:cNvPr id="4" name="Content Placeholder 3"/>
          <p:cNvSpPr>
            <a:spLocks noGrp="1"/>
          </p:cNvSpPr>
          <p:nvPr>
            <p:ph sz="half" idx="2"/>
          </p:nvPr>
        </p:nvSpPr>
        <p:spPr/>
        <p:txBody>
          <a:bodyPr>
            <a:normAutofit fontScale="77500" lnSpcReduction="20000"/>
          </a:bodyPr>
          <a:lstStyle/>
          <a:p>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8261"/>
          <a:stretch/>
        </p:blipFill>
        <p:spPr bwMode="auto">
          <a:xfrm>
            <a:off x="4572000" y="1219200"/>
            <a:ext cx="4414235" cy="540327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521944" y="264374"/>
            <a:ext cx="1464291" cy="369332"/>
          </a:xfrm>
          <a:prstGeom prst="rect">
            <a:avLst/>
          </a:prstGeom>
          <a:noFill/>
        </p:spPr>
        <p:txBody>
          <a:bodyPr wrap="square" rtlCol="0">
            <a:spAutoFit/>
          </a:bodyPr>
          <a:lstStyle/>
          <a:p>
            <a:r>
              <a:rPr lang="en-US" b="1" dirty="0" smtClean="0">
                <a:solidFill>
                  <a:srgbClr val="FF0000"/>
                </a:solidFill>
              </a:rPr>
              <a:t>Page 347</a:t>
            </a:r>
            <a:endParaRPr lang="en-US" b="1" dirty="0">
              <a:solidFill>
                <a:srgbClr val="FF0000"/>
              </a:solidFill>
            </a:endParaRPr>
          </a:p>
        </p:txBody>
      </p:sp>
    </p:spTree>
    <p:extLst>
      <p:ext uri="{BB962C8B-B14F-4D97-AF65-F5344CB8AC3E}">
        <p14:creationId xmlns:p14="http://schemas.microsoft.com/office/powerpoint/2010/main" val="202970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Modified Procedures in the event of a HIV positive rapid test result</a:t>
            </a:r>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793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60438"/>
          </a:xfrm>
        </p:spPr>
        <p:txBody>
          <a:bodyPr>
            <a:normAutofit/>
          </a:bodyPr>
          <a:lstStyle/>
          <a:p>
            <a:r>
              <a:rPr lang="en-US" dirty="0" smtClean="0"/>
              <a:t>In the event of HIV (+) Rapid</a:t>
            </a:r>
            <a:endParaRPr lang="en-US" dirty="0"/>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r>
              <a:rPr lang="en-US" dirty="0" smtClean="0"/>
              <a:t>On the </a:t>
            </a:r>
            <a:r>
              <a:rPr lang="en-US" b="1" u="sng" dirty="0" smtClean="0"/>
              <a:t>same </a:t>
            </a:r>
            <a:r>
              <a:rPr lang="en-US" b="1" u="sng" dirty="0"/>
              <a:t>day </a:t>
            </a:r>
            <a:r>
              <a:rPr lang="en-US" dirty="0"/>
              <a:t>of a positive rapid HIV test result(s</a:t>
            </a:r>
            <a:r>
              <a:rPr lang="en-US" dirty="0" smtClean="0"/>
              <a:t>):</a:t>
            </a:r>
            <a:endParaRPr lang="en-US" dirty="0"/>
          </a:p>
          <a:p>
            <a:pPr lvl="1"/>
            <a:r>
              <a:rPr lang="en-US" dirty="0"/>
              <a:t>Collect blood and send for </a:t>
            </a:r>
            <a:r>
              <a:rPr lang="en-US" b="1" dirty="0"/>
              <a:t>Western Blot, HIV RNA, and CD4+ </a:t>
            </a:r>
            <a:r>
              <a:rPr lang="en-US" b="1" dirty="0" smtClean="0"/>
              <a:t>testing</a:t>
            </a:r>
          </a:p>
          <a:p>
            <a:pPr lvl="1"/>
            <a:r>
              <a:rPr lang="en-US" dirty="0" smtClean="0"/>
              <a:t>Collect </a:t>
            </a:r>
            <a:r>
              <a:rPr lang="en-US" dirty="0"/>
              <a:t>blood for </a:t>
            </a:r>
            <a:r>
              <a:rPr lang="en-US" b="1" dirty="0"/>
              <a:t>plasma storage</a:t>
            </a:r>
            <a:r>
              <a:rPr lang="en-US" dirty="0"/>
              <a:t> for </a:t>
            </a:r>
            <a:r>
              <a:rPr lang="en-US" dirty="0" smtClean="0"/>
              <a:t>confirmatory testing at NL. </a:t>
            </a:r>
          </a:p>
          <a:p>
            <a:pPr lvl="1"/>
            <a:r>
              <a:rPr lang="en-US" dirty="0" smtClean="0"/>
              <a:t>Hold product: complete </a:t>
            </a:r>
            <a:r>
              <a:rPr lang="en-US" dirty="0"/>
              <a:t>a</a:t>
            </a:r>
            <a:r>
              <a:rPr lang="en-US" b="1" dirty="0"/>
              <a:t> Vaginal Ring Request Slip</a:t>
            </a:r>
            <a:r>
              <a:rPr lang="en-US" dirty="0"/>
              <a:t> and </a:t>
            </a:r>
            <a:r>
              <a:rPr lang="en-US" b="1" dirty="0"/>
              <a:t>Product Hold/Discontinuation Log CRF</a:t>
            </a:r>
            <a:r>
              <a:rPr lang="en-US" dirty="0"/>
              <a:t>   </a:t>
            </a:r>
            <a:endParaRPr lang="en-US" dirty="0" smtClean="0"/>
          </a:p>
          <a:p>
            <a:pPr lvl="1"/>
            <a:r>
              <a:rPr lang="en-US" dirty="0" smtClean="0"/>
              <a:t>Collect used VR for storage </a:t>
            </a:r>
            <a:r>
              <a:rPr lang="en-US" dirty="0" smtClean="0">
                <a:solidFill>
                  <a:srgbClr val="FF0000"/>
                </a:solidFill>
              </a:rPr>
              <a:t>(LoA#2)</a:t>
            </a:r>
            <a:endParaRPr lang="en-US" dirty="0">
              <a:solidFill>
                <a:srgbClr val="FF0000"/>
              </a:solidFill>
            </a:endParaRPr>
          </a:p>
          <a:p>
            <a:pPr lvl="0"/>
            <a:r>
              <a:rPr lang="en-US" dirty="0"/>
              <a:t>Counsel the participant regarding her HIV status per SSP Section 12 and site SOPs; provide referrals per site </a:t>
            </a:r>
            <a:r>
              <a:rPr lang="en-US" dirty="0" smtClean="0"/>
              <a:t>SOPs</a:t>
            </a:r>
          </a:p>
          <a:p>
            <a:pPr lvl="0"/>
            <a:r>
              <a:rPr lang="en-US" dirty="0" smtClean="0"/>
              <a:t>Schedule to come back for WB result</a:t>
            </a:r>
          </a:p>
          <a:p>
            <a:pPr lvl="0"/>
            <a:r>
              <a:rPr lang="en-US" dirty="0" smtClean="0"/>
              <a:t>Complete HIV Confirmatory Results CRF as results become available</a:t>
            </a:r>
            <a:endParaRPr lang="en-US" dirty="0"/>
          </a:p>
          <a:p>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92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152400"/>
            <a:ext cx="8229600" cy="609599"/>
          </a:xfrm>
        </p:spPr>
        <p:txBody>
          <a:bodyPr>
            <a:normAutofit/>
          </a:bodyPr>
          <a:lstStyle/>
          <a:p>
            <a:pPr algn="ctr"/>
            <a:r>
              <a:rPr lang="en-US" sz="3200" dirty="0" smtClean="0"/>
              <a:t>Monthly Laboratory Results (MLR-1) – p. 349</a:t>
            </a:r>
            <a:endParaRPr lang="en-US" sz="3200" dirty="0"/>
          </a:p>
        </p:txBody>
      </p:sp>
      <p:graphicFrame>
        <p:nvGraphicFramePr>
          <p:cNvPr id="6" name="Object 5"/>
          <p:cNvGraphicFramePr>
            <a:graphicFrameLocks noChangeAspect="1"/>
          </p:cNvGraphicFramePr>
          <p:nvPr/>
        </p:nvGraphicFramePr>
        <p:xfrm>
          <a:off x="90568" y="762000"/>
          <a:ext cx="5611665" cy="5943600"/>
        </p:xfrm>
        <a:graphic>
          <a:graphicData uri="http://schemas.openxmlformats.org/presentationml/2006/ole">
            <mc:AlternateContent xmlns:mc="http://schemas.openxmlformats.org/markup-compatibility/2006">
              <mc:Choice xmlns:v="urn:schemas-microsoft-com:vml" Requires="v">
                <p:oleObj spid="_x0000_s1032" name="Acrobat Document" r:id="rId4" imgW="5829076" imgH="7543759" progId="AcroExch.Document.7">
                  <p:embed/>
                </p:oleObj>
              </mc:Choice>
              <mc:Fallback>
                <p:oleObj name="Acrobat Document" r:id="rId4" imgW="5829076" imgH="7543759" progId="AcroExch.Document.7">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b="18182"/>
                      <a:stretch>
                        <a:fillRect/>
                      </a:stretch>
                    </p:blipFill>
                    <p:spPr bwMode="auto">
                      <a:xfrm>
                        <a:off x="90568" y="762000"/>
                        <a:ext cx="5611665" cy="594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5867400" y="1143000"/>
            <a:ext cx="2743200" cy="4524315"/>
          </a:xfrm>
          <a:prstGeom prst="rect">
            <a:avLst/>
          </a:prstGeom>
          <a:noFill/>
        </p:spPr>
        <p:txBody>
          <a:bodyPr wrap="square" rtlCol="0">
            <a:spAutoFit/>
          </a:bodyPr>
          <a:lstStyle/>
          <a:p>
            <a:r>
              <a:rPr lang="en-US" sz="2400" dirty="0" smtClean="0">
                <a:latin typeface="Arial" pitchFamily="34" charset="0"/>
                <a:cs typeface="Arial" pitchFamily="34" charset="0"/>
              </a:rPr>
              <a:t>MLR collects HIV rapid test results and plasma storage for seroconversion confirmation</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Specimen Storage CRF will document collection of used ring</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Modified Procedures for Seroconverters</a:t>
            </a:r>
            <a:endParaRPr lang="en-US" dirty="0"/>
          </a:p>
        </p:txBody>
      </p:sp>
      <p:sp>
        <p:nvSpPr>
          <p:cNvPr id="3" name="Content Placeholder 2"/>
          <p:cNvSpPr>
            <a:spLocks noGrp="1"/>
          </p:cNvSpPr>
          <p:nvPr>
            <p:ph idx="1"/>
          </p:nvPr>
        </p:nvSpPr>
        <p:spPr>
          <a:xfrm>
            <a:off x="457200" y="1524000"/>
            <a:ext cx="8229600" cy="5105400"/>
          </a:xfrm>
        </p:spPr>
        <p:txBody>
          <a:bodyPr>
            <a:normAutofit/>
          </a:bodyPr>
          <a:lstStyle/>
          <a:p>
            <a:r>
              <a:rPr lang="en-US" dirty="0" smtClean="0"/>
              <a:t>If HIV </a:t>
            </a:r>
            <a:r>
              <a:rPr lang="en-US" dirty="0"/>
              <a:t>infection </a:t>
            </a:r>
            <a:r>
              <a:rPr lang="en-US" u="sng" dirty="0"/>
              <a:t>is </a:t>
            </a:r>
            <a:r>
              <a:rPr lang="en-US" u="sng" dirty="0" smtClean="0"/>
              <a:t>confirmed</a:t>
            </a:r>
            <a:r>
              <a:rPr lang="en-US" dirty="0" smtClean="0"/>
              <a:t>:</a:t>
            </a:r>
            <a:endParaRPr lang="en-US" dirty="0"/>
          </a:p>
          <a:p>
            <a:pPr lvl="1"/>
            <a:r>
              <a:rPr lang="en-US" sz="2400" b="1" dirty="0"/>
              <a:t>Permanently discontinue</a:t>
            </a:r>
            <a:r>
              <a:rPr lang="en-US" sz="2400" dirty="0"/>
              <a:t> </a:t>
            </a:r>
            <a:r>
              <a:rPr lang="en-US" sz="2400" dirty="0" smtClean="0"/>
              <a:t>study product</a:t>
            </a:r>
          </a:p>
          <a:p>
            <a:pPr lvl="2"/>
            <a:r>
              <a:rPr lang="en-US" dirty="0" smtClean="0"/>
              <a:t>Communicate to Pharmacy via Vaginal Ring Request Slip</a:t>
            </a:r>
          </a:p>
          <a:p>
            <a:pPr lvl="2"/>
            <a:r>
              <a:rPr lang="en-US" dirty="0" smtClean="0"/>
              <a:t>Document in database by updating and re-faxing Product Hold/Discontinuation Log CRF</a:t>
            </a:r>
            <a:endParaRPr lang="en-US" dirty="0"/>
          </a:p>
          <a:p>
            <a:pPr lvl="1"/>
            <a:r>
              <a:rPr lang="en-US" sz="2400" b="1" dirty="0" smtClean="0"/>
              <a:t>Inform/counsel </a:t>
            </a:r>
            <a:r>
              <a:rPr lang="en-US" sz="2400" b="1" dirty="0"/>
              <a:t>participant </a:t>
            </a:r>
            <a:r>
              <a:rPr lang="en-US" sz="2400" dirty="0"/>
              <a:t>of her </a:t>
            </a:r>
            <a:r>
              <a:rPr lang="en-US" sz="2400" dirty="0" smtClean="0"/>
              <a:t>confirmed HIV-infection </a:t>
            </a:r>
            <a:r>
              <a:rPr lang="en-US" sz="2400" dirty="0"/>
              <a:t>status. </a:t>
            </a:r>
            <a:r>
              <a:rPr lang="en-US" sz="2400" b="1" dirty="0" smtClean="0"/>
              <a:t>Refer</a:t>
            </a:r>
            <a:r>
              <a:rPr lang="en-US" sz="2400" dirty="0" smtClean="0"/>
              <a:t> per site SOPs.</a:t>
            </a:r>
          </a:p>
          <a:p>
            <a:pPr lvl="1"/>
            <a:r>
              <a:rPr lang="en-US" sz="2400" b="1" dirty="0"/>
              <a:t>Administer PUEV/Discontinuers </a:t>
            </a:r>
            <a:r>
              <a:rPr lang="en-US" sz="2400" b="1" dirty="0" smtClean="0"/>
              <a:t>ACASI </a:t>
            </a:r>
            <a:r>
              <a:rPr lang="en-US" sz="2400" dirty="0" smtClean="0"/>
              <a:t>(and complete Follow-up ACASI Tracking CRF)</a:t>
            </a:r>
          </a:p>
          <a:p>
            <a:pPr lvl="1"/>
            <a:r>
              <a:rPr lang="en-US" sz="2400" dirty="0" smtClean="0"/>
              <a:t>Generate schedule for additional </a:t>
            </a:r>
            <a:r>
              <a:rPr lang="en-US" sz="2400" dirty="0" err="1" smtClean="0"/>
              <a:t>serconverter</a:t>
            </a:r>
            <a:r>
              <a:rPr lang="en-US" sz="2400" dirty="0" smtClean="0"/>
              <a:t>                   procedures (use Excel tool) </a:t>
            </a:r>
          </a:p>
          <a:p>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8263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713" y="76201"/>
            <a:ext cx="8229600" cy="1143000"/>
          </a:xfrm>
        </p:spPr>
        <p:txBody>
          <a:bodyPr>
            <a:normAutofit/>
          </a:bodyPr>
          <a:lstStyle/>
          <a:p>
            <a:r>
              <a:rPr lang="en-US" dirty="0" smtClean="0"/>
              <a:t>HIV Confirmatory Results CRF</a:t>
            </a:r>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7941319" y="264374"/>
            <a:ext cx="1464291" cy="369332"/>
          </a:xfrm>
          <a:prstGeom prst="rect">
            <a:avLst/>
          </a:prstGeom>
          <a:noFill/>
        </p:spPr>
        <p:txBody>
          <a:bodyPr wrap="square" rtlCol="0">
            <a:spAutoFit/>
          </a:bodyPr>
          <a:lstStyle/>
          <a:p>
            <a:r>
              <a:rPr lang="en-US" dirty="0" smtClean="0">
                <a:solidFill>
                  <a:srgbClr val="FF0000"/>
                </a:solidFill>
              </a:rPr>
              <a:t>Page 351</a:t>
            </a:r>
            <a:endParaRPr lang="en-US" dirty="0">
              <a:solidFill>
                <a:srgbClr val="FF0000"/>
              </a:solidFill>
            </a:endParaRPr>
          </a:p>
        </p:txBody>
      </p:sp>
      <p:pic>
        <p:nvPicPr>
          <p:cNvPr id="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37476" y="990599"/>
            <a:ext cx="4493069" cy="5638801"/>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920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4891</TotalTime>
  <Words>1378</Words>
  <Application>Microsoft Office PowerPoint</Application>
  <PresentationFormat>On-screen Show (4:3)</PresentationFormat>
  <Paragraphs>158</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Acrobat Document</vt:lpstr>
      <vt:lpstr>HIV Counseling &amp;Testing </vt:lpstr>
      <vt:lpstr>PowerPoint Presentation</vt:lpstr>
      <vt:lpstr>HIV and Risk Reduction (RR) Counseling</vt:lpstr>
      <vt:lpstr>HIV and RR Counseling Documentation</vt:lpstr>
      <vt:lpstr>Modified Procedures in the event of a HIV positive rapid test result</vt:lpstr>
      <vt:lpstr>In the event of HIV (+) Rapid</vt:lpstr>
      <vt:lpstr>Monthly Laboratory Results (MLR-1) – p. 349</vt:lpstr>
      <vt:lpstr>Modified Procedures for Seroconverters</vt:lpstr>
      <vt:lpstr>HIV Confirmatory Results CRF</vt:lpstr>
      <vt:lpstr>Modified Procedures for Seroconverters (Cont.)</vt:lpstr>
      <vt:lpstr>Seroconverter Lab Results CRF</vt:lpstr>
      <vt:lpstr>Seroconverter Tools</vt:lpstr>
      <vt:lpstr>Activity: HIV Counseling and Testing Scenarios</vt:lpstr>
      <vt:lpstr>Scenario #1</vt:lpstr>
      <vt:lpstr>Scenario #2</vt:lpstr>
      <vt:lpstr>Scenario #3</vt:lpstr>
      <vt:lpstr>Scenario #4</vt:lpstr>
    </vt:vector>
  </TitlesOfParts>
  <Company>FHI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Schwartz (US - NC)</dc:creator>
  <cp:lastModifiedBy>Kat Richards</cp:lastModifiedBy>
  <cp:revision>414</cp:revision>
  <cp:lastPrinted>2012-06-05T17:09:10Z</cp:lastPrinted>
  <dcterms:created xsi:type="dcterms:W3CDTF">2011-11-21T15:00:15Z</dcterms:created>
  <dcterms:modified xsi:type="dcterms:W3CDTF">2013-01-02T17:25:40Z</dcterms:modified>
</cp:coreProperties>
</file>